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4" r:id="rId5"/>
    <p:sldId id="269" r:id="rId6"/>
    <p:sldId id="270" r:id="rId7"/>
    <p:sldId id="271" r:id="rId8"/>
    <p:sldId id="262" r:id="rId9"/>
    <p:sldId id="265" r:id="rId10"/>
    <p:sldId id="273" r:id="rId11"/>
    <p:sldId id="275" r:id="rId12"/>
    <p:sldId id="274" r:id="rId13"/>
    <p:sldId id="261" r:id="rId14"/>
    <p:sldId id="266" r:id="rId15"/>
    <p:sldId id="263" r:id="rId16"/>
    <p:sldId id="267" r:id="rId17"/>
    <p:sldId id="276" r:id="rId18"/>
    <p:sldId id="278" r:id="rId19"/>
    <p:sldId id="277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F9F"/>
    <a:srgbClr val="FFB9B9"/>
    <a:srgbClr val="FFCDCD"/>
    <a:srgbClr val="FF8F8F"/>
    <a:srgbClr val="FF7979"/>
    <a:srgbClr val="FF5353"/>
    <a:srgbClr val="FF7171"/>
    <a:srgbClr val="FF9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826" y="6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490392-01F9-48F4-9C7C-3AD741B33B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5B831B5-C545-49DB-B5EB-EB38D947C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D63EEA-4A7F-4010-9EAF-E79BFEC5A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9B036BC-CF6A-4438-8433-D37625CDC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D7DEB0-B8E4-489C-8179-14484E8B5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16534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B321D8-2891-4BA6-9C6C-8D88A9379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F6628EB-C49C-45FA-94E0-46F9F728C9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18C106-FEA0-4C11-9528-CBB15A520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2137E7F-B6FC-4D0D-B7F0-010E4648E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36110D-C636-4092-9121-C7A3F579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10193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E20CEE0-6035-4955-87C3-57FA53F3F6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3EF8004-5BAA-4474-AD94-4B52B8B19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5E02DA-9E01-43D8-B0D5-920E15273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CFDEE5-5001-495F-8385-69E1FCB3F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41882C9-5706-4EA5-AC52-8E675A15E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16631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15F806-3BF7-44F1-AFB3-1BB83D211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820257-BCF8-423E-980E-260BDC34B1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546269-7335-48D6-9215-D0216D45B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8098CA-A53E-4E47-A874-67A7F6919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EA3E498-5BA5-4FA1-AD60-D4EC0A821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90619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4A92D3-D4F0-40D4-ACAF-9C433D80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6D1755-993F-4556-88C7-8A1B7C1C4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278AFF-8A0C-422D-88C1-0A945AC0D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7D5FC9-FC82-4045-987E-453DA2D24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E81E1B-C54E-4E16-B86F-6FB122AA8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9086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6344A3-EECB-45FF-8443-DCD84DCEF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DC905F-4715-43AF-92B9-B46721754C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F99ED00-8E36-4272-93BB-CF5A67429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EA0CB11-194B-42EA-8005-FAFE7D9DC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C41DACF-20DC-4399-B182-EAB991C4B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7C3C924-B5EA-4BD0-BB75-84486100E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17096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81C52F-E39D-49FC-BC71-135D2BD0C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08B53EA-A949-4EC5-90DD-028DFEE07B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9832E93-DEF8-4058-B963-AD05508EDE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0DB4B41-0D6B-4A73-A078-6FB769D940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25C9AFF-87BC-4423-A4FC-72E4844259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861B7EA-B86A-480B-803D-B5E80D593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6D44FAD-D258-464E-BD45-68EE59F72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384FDE9-467F-4844-8B4D-9A69D45C4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00912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A0B640-F686-4786-9835-52C9E5DA1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2EA5830-472B-460F-8D0D-81F07D21E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363A60A-7624-49CA-880D-F64772DD1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AAF6E6-78C9-42EE-8E55-73C50B18D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23212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DBBCD2C-A81A-4B2F-8337-57D61604A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C28F3B8-0F7C-44E6-99F7-D386AC567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5C4E95-E407-40EB-AE5F-D7F13BAE9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39379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31CF53-F76B-4CE1-8D6A-A0E4A66FC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9527A0-3D7F-47F4-B4BB-A6B7246B18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0D047C4-1568-4D43-BD04-6F2E96DB8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CA23CCA-746E-4EB7-B1F9-DBCB7CF5E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BE8D2A0-8B48-4094-A686-96C8FFA8B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0DAA7D5-B626-4E8E-9959-7C47BE15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03668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A39889-9492-4D9D-89BE-693A07919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2C24050-CAE2-4DF9-8E53-24F108BFF4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CC9FB04-7F63-4502-B435-4856DDD9E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AB4A2F1-66FA-45FE-9E39-14A44BE30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9EE46CB-22D7-43DD-AEFD-765552455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BAB3DC-584B-43B9-8623-47925FF60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82041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88000">
              <a:schemeClr val="accent2">
                <a:lumMod val="45000"/>
                <a:lumOff val="55000"/>
                <a:alpha val="74000"/>
              </a:schemeClr>
            </a:gs>
            <a:gs pos="94000">
              <a:schemeClr val="accent2">
                <a:lumMod val="45000"/>
                <a:lumOff val="55000"/>
              </a:schemeClr>
            </a:gs>
            <a:gs pos="99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D9835A4-B570-49DF-BFEE-C693C7410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503B0E-204B-4196-A0E7-99CF64EA2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E5F5A2-0B89-4259-9829-D329AA0E27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2AC4C-4F1D-4E6F-8701-C0FC5B52D679}" type="datetimeFigureOut">
              <a:rPr lang="fr-CA" smtClean="0"/>
              <a:t>2020-09-10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9DA990-5055-4BFE-8FF3-D2D722212F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A1D7397-2112-4353-B6B3-136BE2C16F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34339-D0F5-4121-B1C7-6EF3BEFA774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47070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2.wdp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3.wdp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microsoft.com/office/2007/relationships/hdphoto" Target="../media/hdphoto4.wdp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85000">
              <a:schemeClr val="accent2">
                <a:lumMod val="45000"/>
                <a:lumOff val="55000"/>
                <a:alpha val="74000"/>
              </a:schemeClr>
            </a:gs>
            <a:gs pos="91000">
              <a:schemeClr val="accent2">
                <a:lumMod val="45000"/>
                <a:lumOff val="55000"/>
              </a:schemeClr>
            </a:gs>
            <a:gs pos="99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B7FAF85-E2CD-4E81-A24A-A466384BE6C1}"/>
              </a:ext>
            </a:extLst>
          </p:cNvPr>
          <p:cNvSpPr txBox="1"/>
          <p:nvPr/>
        </p:nvSpPr>
        <p:spPr>
          <a:xfrm>
            <a:off x="697004" y="532198"/>
            <a:ext cx="105277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Gill Sans MT" panose="020B0502020104020203" pitchFamily="34" charset="0"/>
                <a:ea typeface="Cambria" panose="02040503050406030204" pitchFamily="18" charset="0"/>
              </a:rPr>
              <a:t>Singular Value Decomposition (SVD)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3A39FDC-8341-4003-90F0-D2F307D48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08" y="5494423"/>
            <a:ext cx="3747792" cy="11017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02DB43-B0EE-4367-BFE6-BE86510FEE02}"/>
              </a:ext>
            </a:extLst>
          </p:cNvPr>
          <p:cNvSpPr/>
          <p:nvPr/>
        </p:nvSpPr>
        <p:spPr>
          <a:xfrm>
            <a:off x="3350697" y="1917347"/>
            <a:ext cx="54906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latin typeface="Fugaz One" pitchFamily="2" charset="0"/>
                <a:ea typeface="Cambria" panose="02040503050406030204" pitchFamily="18" charset="0"/>
              </a:rPr>
              <a:t>… and Image Compression!</a:t>
            </a:r>
            <a:endParaRPr lang="fr-CA" sz="3200" dirty="0">
              <a:latin typeface="Fugaz One" pitchFamily="2" charset="0"/>
            </a:endParaRPr>
          </a:p>
        </p:txBody>
      </p:sp>
      <p:pic>
        <p:nvPicPr>
          <p:cNvPr id="9" name="Image 8" descr="Une image contenant chat, pose, assis, brun&#10;&#10;Description générée automatiquement">
            <a:extLst>
              <a:ext uri="{FF2B5EF4-FFF2-40B4-BE49-F238E27FC236}">
                <a16:creationId xmlns:a16="http://schemas.microsoft.com/office/drawing/2014/main" id="{2B2F0711-8A53-4AAB-BFBE-210C4CCAC4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757" y="3237165"/>
            <a:ext cx="2029620" cy="1522215"/>
          </a:xfrm>
          <a:prstGeom prst="rect">
            <a:avLst/>
          </a:prstGeom>
        </p:spPr>
      </p:pic>
      <p:pic>
        <p:nvPicPr>
          <p:cNvPr id="13" name="Image 12" descr="Une image contenant assis, brun, chat, pose&#10;&#10;Description générée automatiquement">
            <a:extLst>
              <a:ext uri="{FF2B5EF4-FFF2-40B4-BE49-F238E27FC236}">
                <a16:creationId xmlns:a16="http://schemas.microsoft.com/office/drawing/2014/main" id="{F07BB78C-4DF7-41D4-8519-6F26DAA2AC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623" y="3237165"/>
            <a:ext cx="2029620" cy="1522215"/>
          </a:xfrm>
          <a:prstGeom prst="rect">
            <a:avLst/>
          </a:prstGeom>
        </p:spPr>
      </p:pic>
      <p:pic>
        <p:nvPicPr>
          <p:cNvPr id="15" name="Image 14" descr="Une image contenant herbe, assis, table, nuit&#10;&#10;Description générée automatiquement">
            <a:extLst>
              <a:ext uri="{FF2B5EF4-FFF2-40B4-BE49-F238E27FC236}">
                <a16:creationId xmlns:a16="http://schemas.microsoft.com/office/drawing/2014/main" id="{E5C1B970-2F6C-4ECE-B898-D49A0510FA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190" y="3237165"/>
            <a:ext cx="2029620" cy="1522215"/>
          </a:xfrm>
          <a:prstGeom prst="rect">
            <a:avLst/>
          </a:prstGeom>
        </p:spPr>
      </p:pic>
      <p:sp>
        <p:nvSpPr>
          <p:cNvPr id="18" name="Est égal à 17">
            <a:extLst>
              <a:ext uri="{FF2B5EF4-FFF2-40B4-BE49-F238E27FC236}">
                <a16:creationId xmlns:a16="http://schemas.microsoft.com/office/drawing/2014/main" id="{9AC8817A-2F59-4121-BA91-108D40B4B8AF}"/>
              </a:ext>
            </a:extLst>
          </p:cNvPr>
          <p:cNvSpPr/>
          <p:nvPr/>
        </p:nvSpPr>
        <p:spPr>
          <a:xfrm>
            <a:off x="7386816" y="3732799"/>
            <a:ext cx="582647" cy="530946"/>
          </a:xfrm>
          <a:prstGeom prst="mathEqual">
            <a:avLst>
              <a:gd name="adj1" fmla="val 19172"/>
              <a:gd name="adj2" fmla="val 17557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19" name="Signe Moins 18">
            <a:extLst>
              <a:ext uri="{FF2B5EF4-FFF2-40B4-BE49-F238E27FC236}">
                <a16:creationId xmlns:a16="http://schemas.microsoft.com/office/drawing/2014/main" id="{AAD28644-C3D1-4845-AA0A-119E434E4639}"/>
              </a:ext>
            </a:extLst>
          </p:cNvPr>
          <p:cNvSpPr/>
          <p:nvPr/>
        </p:nvSpPr>
        <p:spPr>
          <a:xfrm>
            <a:off x="4228402" y="3723605"/>
            <a:ext cx="576782" cy="633879"/>
          </a:xfrm>
          <a:prstGeom prst="mathMinus">
            <a:avLst>
              <a:gd name="adj1" fmla="val 21092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358AC19-6EA9-4D65-9830-88D302FEDCF7}"/>
              </a:ext>
            </a:extLst>
          </p:cNvPr>
          <p:cNvSpPr txBox="1"/>
          <p:nvPr/>
        </p:nvSpPr>
        <p:spPr>
          <a:xfrm>
            <a:off x="7969463" y="6045313"/>
            <a:ext cx="10851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Gill Sans MT" panose="020B0502020104020203" pitchFamily="34" charset="0"/>
                <a:ea typeface="Cambria" panose="02040503050406030204" pitchFamily="18" charset="0"/>
              </a:rPr>
              <a:t>By Samuel Desrosiers</a:t>
            </a:r>
          </a:p>
        </p:txBody>
      </p:sp>
    </p:spTree>
    <p:extLst>
      <p:ext uri="{BB962C8B-B14F-4D97-AF65-F5344CB8AC3E}">
        <p14:creationId xmlns:p14="http://schemas.microsoft.com/office/powerpoint/2010/main" val="1502277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signe, parapluie, avant, assis&#10;&#10;Description générée automatiquement">
            <a:extLst>
              <a:ext uri="{FF2B5EF4-FFF2-40B4-BE49-F238E27FC236}">
                <a16:creationId xmlns:a16="http://schemas.microsoft.com/office/drawing/2014/main" id="{2B93A2CA-79CE-4DBA-8B85-71C7F9793DC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86709">
            <a:off x="159435" y="421174"/>
            <a:ext cx="1573467" cy="1154925"/>
          </a:xfrm>
          <a:prstGeom prst="rect">
            <a:avLst/>
          </a:prstGeom>
          <a:ln w="47625">
            <a:solidFill>
              <a:schemeClr val="tx1">
                <a:alpha val="48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6" y="534344"/>
            <a:ext cx="2885977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Images and </a:t>
            </a:r>
            <a:r>
              <a:rPr lang="fr-CA" sz="2400" dirty="0" err="1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Entropy</a:t>
            </a:r>
            <a:endParaRPr lang="fr-CA" sz="2400" dirty="0">
              <a:solidFill>
                <a:schemeClr val="bg1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F43AEDBB-4D42-4DA9-8948-6277D77A6FE3}"/>
              </a:ext>
            </a:extLst>
          </p:cNvPr>
          <p:cNvSpPr txBox="1"/>
          <p:nvPr/>
        </p:nvSpPr>
        <p:spPr>
          <a:xfrm>
            <a:off x="4638139" y="656927"/>
            <a:ext cx="2142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err="1">
                <a:latin typeface="Gill Sans MT" panose="020B0502020104020203" pitchFamily="34" charset="0"/>
              </a:rPr>
              <a:t>We</a:t>
            </a:r>
            <a:r>
              <a:rPr lang="fr-CA" dirty="0">
                <a:latin typeface="Gill Sans MT" panose="020B0502020104020203" pitchFamily="34" charset="0"/>
              </a:rPr>
              <a:t> </a:t>
            </a:r>
            <a:r>
              <a:rPr lang="fr-CA" dirty="0" err="1">
                <a:latin typeface="Gill Sans MT" panose="020B0502020104020203" pitchFamily="34" charset="0"/>
              </a:rPr>
              <a:t>now</a:t>
            </a:r>
            <a:r>
              <a:rPr lang="fr-CA" dirty="0">
                <a:latin typeface="Gill Sans MT" panose="020B0502020104020203" pitchFamily="34" charset="0"/>
              </a:rPr>
              <a:t> do </a:t>
            </a:r>
            <a:r>
              <a:rPr lang="fr-CA" dirty="0" err="1">
                <a:latin typeface="Gill Sans MT" panose="020B0502020104020203" pitchFamily="34" charset="0"/>
              </a:rPr>
              <a:t>it</a:t>
            </a:r>
            <a:r>
              <a:rPr lang="fr-CA" dirty="0">
                <a:latin typeface="Gill Sans MT" panose="020B0502020104020203" pitchFamily="34" charset="0"/>
              </a:rPr>
              <a:t> for 3 matrices (RGB)</a:t>
            </a:r>
          </a:p>
        </p:txBody>
      </p:sp>
      <p:grpSp>
        <p:nvGrpSpPr>
          <p:cNvPr id="89" name="Groupe 88">
            <a:extLst>
              <a:ext uri="{FF2B5EF4-FFF2-40B4-BE49-F238E27FC236}">
                <a16:creationId xmlns:a16="http://schemas.microsoft.com/office/drawing/2014/main" id="{87F1B6BE-A03C-430F-A4AD-8BC4D25B96CA}"/>
              </a:ext>
            </a:extLst>
          </p:cNvPr>
          <p:cNvGrpSpPr/>
          <p:nvPr/>
        </p:nvGrpSpPr>
        <p:grpSpPr>
          <a:xfrm>
            <a:off x="7716319" y="656927"/>
            <a:ext cx="3528695" cy="584775"/>
            <a:chOff x="4700905" y="3423293"/>
            <a:chExt cx="6573520" cy="971550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A55E06BC-8ECE-4468-8365-9B0185DD33B2}"/>
                </a:ext>
              </a:extLst>
            </p:cNvPr>
            <p:cNvSpPr/>
            <p:nvPr/>
          </p:nvSpPr>
          <p:spPr>
            <a:xfrm>
              <a:off x="4700905" y="3423293"/>
              <a:ext cx="1455421" cy="97155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1" name="Est égal à 60">
              <a:extLst>
                <a:ext uri="{FF2B5EF4-FFF2-40B4-BE49-F238E27FC236}">
                  <a16:creationId xmlns:a16="http://schemas.microsoft.com/office/drawing/2014/main" id="{B34BA125-239F-4300-8621-A22CF7A51A53}"/>
                </a:ext>
              </a:extLst>
            </p:cNvPr>
            <p:cNvSpPr/>
            <p:nvPr/>
          </p:nvSpPr>
          <p:spPr>
            <a:xfrm>
              <a:off x="6494641" y="3699517"/>
              <a:ext cx="490359" cy="358539"/>
            </a:xfrm>
            <a:prstGeom prst="mathEqual">
              <a:avLst>
                <a:gd name="adj1" fmla="val 19172"/>
                <a:gd name="adj2" fmla="val 17557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F5407431-BACE-4F27-9678-65823F48A6A1}"/>
                </a:ext>
              </a:extLst>
            </p:cNvPr>
            <p:cNvSpPr/>
            <p:nvPr/>
          </p:nvSpPr>
          <p:spPr>
            <a:xfrm>
              <a:off x="7374670" y="3423293"/>
              <a:ext cx="1019175" cy="97155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C6B19A0-D0D8-4274-8849-2926EA5F64C2}"/>
                </a:ext>
              </a:extLst>
            </p:cNvPr>
            <p:cNvSpPr/>
            <p:nvPr/>
          </p:nvSpPr>
          <p:spPr>
            <a:xfrm>
              <a:off x="8593015" y="3423293"/>
              <a:ext cx="1019175" cy="971550"/>
            </a:xfrm>
            <a:prstGeom prst="rect">
              <a:avLst/>
            </a:prstGeom>
            <a:solidFill>
              <a:srgbClr val="FFCDCD"/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E12986F-58EA-44B3-A9BD-10B34A45580B}"/>
                </a:ext>
              </a:extLst>
            </p:cNvPr>
            <p:cNvSpPr/>
            <p:nvPr/>
          </p:nvSpPr>
          <p:spPr>
            <a:xfrm>
              <a:off x="9811360" y="3423293"/>
              <a:ext cx="1463065" cy="97155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0E261FE-D43C-4FFA-BB57-28B39E3827DD}"/>
                </a:ext>
              </a:extLst>
            </p:cNvPr>
            <p:cNvSpPr/>
            <p:nvPr/>
          </p:nvSpPr>
          <p:spPr>
            <a:xfrm>
              <a:off x="8604737" y="3432769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1B115EE-9FE7-482A-9B63-8DD051140ED6}"/>
                </a:ext>
              </a:extLst>
            </p:cNvPr>
            <p:cNvSpPr/>
            <p:nvPr/>
          </p:nvSpPr>
          <p:spPr>
            <a:xfrm>
              <a:off x="8773990" y="3585170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8E2723C4-6EB0-4065-8001-61D28D592E4E}"/>
                </a:ext>
              </a:extLst>
            </p:cNvPr>
            <p:cNvSpPr/>
            <p:nvPr/>
          </p:nvSpPr>
          <p:spPr>
            <a:xfrm>
              <a:off x="8926390" y="3737570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932F0F62-E2A1-420D-8EDE-1190D187742B}"/>
                </a:ext>
              </a:extLst>
            </p:cNvPr>
            <p:cNvSpPr/>
            <p:nvPr/>
          </p:nvSpPr>
          <p:spPr>
            <a:xfrm>
              <a:off x="7685147" y="3424007"/>
              <a:ext cx="204922" cy="965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4C74509-6069-45CB-A17C-13464F48D43D}"/>
                </a:ext>
              </a:extLst>
            </p:cNvPr>
            <p:cNvSpPr/>
            <p:nvPr/>
          </p:nvSpPr>
          <p:spPr>
            <a:xfrm rot="5400000">
              <a:off x="10466132" y="3082331"/>
              <a:ext cx="163037" cy="1453538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8FB3458-1012-49D5-AAB8-1483B3563AE8}"/>
                </a:ext>
              </a:extLst>
            </p:cNvPr>
            <p:cNvSpPr/>
            <p:nvPr/>
          </p:nvSpPr>
          <p:spPr>
            <a:xfrm>
              <a:off x="9087668" y="3889970"/>
              <a:ext cx="169253" cy="152401"/>
            </a:xfrm>
            <a:prstGeom prst="rect">
              <a:avLst/>
            </a:prstGeom>
            <a:solidFill>
              <a:srgbClr val="FF53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5420B6C8-F288-40D7-975F-7B64A6E64BD5}"/>
                </a:ext>
              </a:extLst>
            </p:cNvPr>
            <p:cNvSpPr/>
            <p:nvPr/>
          </p:nvSpPr>
          <p:spPr>
            <a:xfrm>
              <a:off x="9254638" y="4042371"/>
              <a:ext cx="169253" cy="167078"/>
            </a:xfrm>
            <a:prstGeom prst="rect">
              <a:avLst/>
            </a:prstGeom>
            <a:solidFill>
              <a:srgbClr val="FF9F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84AB1B9-562E-448B-86DD-960AB45A45A7}"/>
                </a:ext>
              </a:extLst>
            </p:cNvPr>
            <p:cNvSpPr/>
            <p:nvPr/>
          </p:nvSpPr>
          <p:spPr>
            <a:xfrm>
              <a:off x="9423892" y="4209449"/>
              <a:ext cx="176938" cy="169571"/>
            </a:xfrm>
            <a:prstGeom prst="rect">
              <a:avLst/>
            </a:prstGeom>
            <a:solidFill>
              <a:srgbClr val="FFB9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pic>
        <p:nvPicPr>
          <p:cNvPr id="3" name="Image 2" descr="Une image contenant extérieur, montagne, bâtiment, maison&#10;&#10;Description générée automatiquement">
            <a:extLst>
              <a:ext uri="{FF2B5EF4-FFF2-40B4-BE49-F238E27FC236}">
                <a16:creationId xmlns:a16="http://schemas.microsoft.com/office/drawing/2014/main" id="{32031852-2E92-43AF-BFD5-349497520B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03" y="2483875"/>
            <a:ext cx="4846596" cy="3223479"/>
          </a:xfrm>
          <a:prstGeom prst="rect">
            <a:avLst/>
          </a:prstGeom>
        </p:spPr>
      </p:pic>
      <p:pic>
        <p:nvPicPr>
          <p:cNvPr id="7" name="Image 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7B04C2E0-802D-4BFA-8672-C86655758A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188" y="2033045"/>
            <a:ext cx="5305153" cy="3978865"/>
          </a:xfrm>
          <a:prstGeom prst="rect">
            <a:avLst/>
          </a:prstGeom>
        </p:spPr>
      </p:pic>
      <p:grpSp>
        <p:nvGrpSpPr>
          <p:cNvPr id="25" name="Groupe 24">
            <a:extLst>
              <a:ext uri="{FF2B5EF4-FFF2-40B4-BE49-F238E27FC236}">
                <a16:creationId xmlns:a16="http://schemas.microsoft.com/office/drawing/2014/main" id="{A2980532-BB5B-44D2-924E-7B6B02521440}"/>
              </a:ext>
            </a:extLst>
          </p:cNvPr>
          <p:cNvGrpSpPr/>
          <p:nvPr/>
        </p:nvGrpSpPr>
        <p:grpSpPr>
          <a:xfrm>
            <a:off x="7716319" y="672779"/>
            <a:ext cx="3095906" cy="573634"/>
            <a:chOff x="4700905" y="5013922"/>
            <a:chExt cx="5893176" cy="98167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7143EE4-E2A9-44E4-98E4-9F9E24E340C2}"/>
                </a:ext>
              </a:extLst>
            </p:cNvPr>
            <p:cNvSpPr/>
            <p:nvPr/>
          </p:nvSpPr>
          <p:spPr>
            <a:xfrm>
              <a:off x="7374670" y="5019790"/>
              <a:ext cx="663083" cy="97155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04748C0-5EE8-4CA6-B119-D9DE15AE6384}"/>
                </a:ext>
              </a:extLst>
            </p:cNvPr>
            <p:cNvSpPr/>
            <p:nvPr/>
          </p:nvSpPr>
          <p:spPr>
            <a:xfrm>
              <a:off x="8252432" y="5019790"/>
              <a:ext cx="663905" cy="619078"/>
            </a:xfrm>
            <a:prstGeom prst="rect">
              <a:avLst/>
            </a:prstGeom>
            <a:solidFill>
              <a:srgbClr val="FFCDCD"/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F7A54B7-9DA2-4055-AE6A-07C3143E924F}"/>
                </a:ext>
              </a:extLst>
            </p:cNvPr>
            <p:cNvSpPr/>
            <p:nvPr/>
          </p:nvSpPr>
          <p:spPr>
            <a:xfrm>
              <a:off x="9131016" y="5013922"/>
              <a:ext cx="1463065" cy="6293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39BFF7D-A858-401F-B052-EED931FAE71B}"/>
                </a:ext>
              </a:extLst>
            </p:cNvPr>
            <p:cNvSpPr/>
            <p:nvPr/>
          </p:nvSpPr>
          <p:spPr>
            <a:xfrm>
              <a:off x="7387863" y="5029359"/>
              <a:ext cx="129902" cy="965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7C7ED51-E1CE-4944-A20A-E76B7AEFB428}"/>
                </a:ext>
              </a:extLst>
            </p:cNvPr>
            <p:cNvSpPr/>
            <p:nvPr/>
          </p:nvSpPr>
          <p:spPr>
            <a:xfrm rot="5400000">
              <a:off x="9791109" y="4373477"/>
              <a:ext cx="152402" cy="145354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98D4122-0147-464D-A927-9AE745AB56D5}"/>
                </a:ext>
              </a:extLst>
            </p:cNvPr>
            <p:cNvSpPr/>
            <p:nvPr/>
          </p:nvSpPr>
          <p:spPr>
            <a:xfrm>
              <a:off x="8264153" y="5029265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95B32CC-2784-4960-9CA3-205DFC219DB7}"/>
                </a:ext>
              </a:extLst>
            </p:cNvPr>
            <p:cNvSpPr/>
            <p:nvPr/>
          </p:nvSpPr>
          <p:spPr>
            <a:xfrm>
              <a:off x="8433406" y="5181666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03257F3-8E90-49B9-8AA1-B29DFE940077}"/>
                </a:ext>
              </a:extLst>
            </p:cNvPr>
            <p:cNvSpPr/>
            <p:nvPr/>
          </p:nvSpPr>
          <p:spPr>
            <a:xfrm>
              <a:off x="8585806" y="5334066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1D6D6B9-074A-438F-8F6B-9A1D60E77540}"/>
                </a:ext>
              </a:extLst>
            </p:cNvPr>
            <p:cNvSpPr/>
            <p:nvPr/>
          </p:nvSpPr>
          <p:spPr>
            <a:xfrm>
              <a:off x="8747084" y="5486466"/>
              <a:ext cx="169253" cy="152401"/>
            </a:xfrm>
            <a:prstGeom prst="rect">
              <a:avLst/>
            </a:prstGeom>
            <a:solidFill>
              <a:srgbClr val="FF53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2F9BB632-03DA-49AA-89EC-5C2003F6FB5E}"/>
                </a:ext>
              </a:extLst>
            </p:cNvPr>
            <p:cNvGrpSpPr/>
            <p:nvPr/>
          </p:nvGrpSpPr>
          <p:grpSpPr>
            <a:xfrm>
              <a:off x="6659617" y="5297037"/>
              <a:ext cx="414568" cy="358539"/>
              <a:chOff x="6531224" y="5300188"/>
              <a:chExt cx="499533" cy="338744"/>
            </a:xfrm>
          </p:grpSpPr>
          <p:sp>
            <p:nvSpPr>
              <p:cNvPr id="37" name="Organigramme : Bande perforée 36">
                <a:extLst>
                  <a:ext uri="{FF2B5EF4-FFF2-40B4-BE49-F238E27FC236}">
                    <a16:creationId xmlns:a16="http://schemas.microsoft.com/office/drawing/2014/main" id="{112F0708-F1EB-4D49-945B-8E0177D00600}"/>
                  </a:ext>
                </a:extLst>
              </p:cNvPr>
              <p:cNvSpPr/>
              <p:nvPr/>
            </p:nvSpPr>
            <p:spPr>
              <a:xfrm>
                <a:off x="6531224" y="5300188"/>
                <a:ext cx="499533" cy="136795"/>
              </a:xfrm>
              <a:prstGeom prst="flowChartPunchedTap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8" name="Organigramme : Bande perforée 37">
                <a:extLst>
                  <a:ext uri="{FF2B5EF4-FFF2-40B4-BE49-F238E27FC236}">
                    <a16:creationId xmlns:a16="http://schemas.microsoft.com/office/drawing/2014/main" id="{AC9A659B-01C2-4F41-B974-27496BF06220}"/>
                  </a:ext>
                </a:extLst>
              </p:cNvPr>
              <p:cNvSpPr/>
              <p:nvPr/>
            </p:nvSpPr>
            <p:spPr>
              <a:xfrm>
                <a:off x="6531224" y="5502137"/>
                <a:ext cx="499533" cy="136795"/>
              </a:xfrm>
              <a:prstGeom prst="flowChartPunchedTap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F1F0024-9161-42A5-97CC-04D441D9D6AF}"/>
                </a:ext>
              </a:extLst>
            </p:cNvPr>
            <p:cNvSpPr/>
            <p:nvPr/>
          </p:nvSpPr>
          <p:spPr>
            <a:xfrm>
              <a:off x="4700905" y="5024046"/>
              <a:ext cx="1455421" cy="97155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sp>
        <p:nvSpPr>
          <p:cNvPr id="39" name="ZoneTexte 38">
            <a:extLst>
              <a:ext uri="{FF2B5EF4-FFF2-40B4-BE49-F238E27FC236}">
                <a16:creationId xmlns:a16="http://schemas.microsoft.com/office/drawing/2014/main" id="{24AF5A2D-F7BC-4C01-8F5D-B679453CAA93}"/>
              </a:ext>
            </a:extLst>
          </p:cNvPr>
          <p:cNvSpPr txBox="1"/>
          <p:nvPr/>
        </p:nvSpPr>
        <p:spPr>
          <a:xfrm>
            <a:off x="4727769" y="749259"/>
            <a:ext cx="2142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 err="1">
                <a:latin typeface="Gill Sans MT" panose="020B0502020104020203" pitchFamily="34" charset="0"/>
              </a:rPr>
              <a:t>Remember</a:t>
            </a:r>
            <a:r>
              <a:rPr lang="fr-CA" sz="2400" dirty="0">
                <a:latin typeface="Gill Sans MT" panose="020B0502020104020203" pitchFamily="34" charset="0"/>
              </a:rPr>
              <a:t>!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1C30DE9D-F255-4D00-A5C5-1AAE8E84C380}"/>
              </a:ext>
            </a:extLst>
          </p:cNvPr>
          <p:cNvSpPr txBox="1"/>
          <p:nvPr/>
        </p:nvSpPr>
        <p:spPr>
          <a:xfrm>
            <a:off x="8205618" y="4095614"/>
            <a:ext cx="2562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000" dirty="0" err="1">
                <a:latin typeface="Gill Sans MT" panose="020B0502020104020203" pitchFamily="34" charset="0"/>
              </a:rPr>
              <a:t>Insignificant</a:t>
            </a:r>
            <a:r>
              <a:rPr lang="fr-CA" sz="2000" dirty="0">
                <a:latin typeface="Gill Sans MT" panose="020B0502020104020203" pitchFamily="34" charset="0"/>
              </a:rPr>
              <a:t> values</a:t>
            </a:r>
          </a:p>
        </p:txBody>
      </p:sp>
      <p:sp>
        <p:nvSpPr>
          <p:cNvPr id="8" name="Accolade fermante 7">
            <a:extLst>
              <a:ext uri="{FF2B5EF4-FFF2-40B4-BE49-F238E27FC236}">
                <a16:creationId xmlns:a16="http://schemas.microsoft.com/office/drawing/2014/main" id="{60FBEEDE-A990-4D83-9034-0489BFDC0A01}"/>
              </a:ext>
            </a:extLst>
          </p:cNvPr>
          <p:cNvSpPr/>
          <p:nvPr/>
        </p:nvSpPr>
        <p:spPr>
          <a:xfrm rot="16200000">
            <a:off x="9039046" y="3270791"/>
            <a:ext cx="624101" cy="3268812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9761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39" grpId="0"/>
      <p:bldP spid="40" grpId="0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signe, parapluie, avant, assis&#10;&#10;Description générée automatiquement">
            <a:extLst>
              <a:ext uri="{FF2B5EF4-FFF2-40B4-BE49-F238E27FC236}">
                <a16:creationId xmlns:a16="http://schemas.microsoft.com/office/drawing/2014/main" id="{2B93A2CA-79CE-4DBA-8B85-71C7F9793DC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86709">
            <a:off x="159435" y="421174"/>
            <a:ext cx="1573467" cy="1154925"/>
          </a:xfrm>
          <a:prstGeom prst="rect">
            <a:avLst/>
          </a:prstGeom>
          <a:ln w="47625">
            <a:solidFill>
              <a:schemeClr val="tx1">
                <a:alpha val="48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6" y="534344"/>
            <a:ext cx="2885977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Images and </a:t>
            </a:r>
            <a:r>
              <a:rPr lang="fr-CA" sz="2400" dirty="0" err="1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Entropy</a:t>
            </a:r>
            <a:endParaRPr lang="fr-CA" sz="2400" dirty="0">
              <a:solidFill>
                <a:schemeClr val="bg1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00F7FCCF-B5FC-48C5-880B-31BF12FE3A0C}"/>
              </a:ext>
            </a:extLst>
          </p:cNvPr>
          <p:cNvSpPr txBox="1"/>
          <p:nvPr/>
        </p:nvSpPr>
        <p:spPr>
          <a:xfrm>
            <a:off x="4804249" y="534344"/>
            <a:ext cx="6519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 err="1">
                <a:latin typeface="Gill Sans MT" panose="020B0502020104020203" pitchFamily="34" charset="0"/>
              </a:rPr>
              <a:t>Let’s</a:t>
            </a:r>
            <a:r>
              <a:rPr lang="fr-CA" sz="2400" dirty="0">
                <a:latin typeface="Gill Sans MT" panose="020B0502020104020203" pitchFamily="34" charset="0"/>
              </a:rPr>
              <a:t> do </a:t>
            </a:r>
            <a:r>
              <a:rPr lang="fr-CA" sz="2400" dirty="0" err="1">
                <a:latin typeface="Gill Sans MT" panose="020B0502020104020203" pitchFamily="34" charset="0"/>
              </a:rPr>
              <a:t>it</a:t>
            </a:r>
            <a:r>
              <a:rPr lang="fr-CA" sz="2400" dirty="0">
                <a:latin typeface="Gill Sans MT" panose="020B0502020104020203" pitchFamily="34" charset="0"/>
              </a:rPr>
              <a:t> </a:t>
            </a:r>
            <a:r>
              <a:rPr lang="fr-CA" sz="2400" dirty="0" err="1">
                <a:latin typeface="Gill Sans MT" panose="020B0502020104020203" pitchFamily="34" charset="0"/>
              </a:rPr>
              <a:t>with</a:t>
            </a:r>
            <a:r>
              <a:rPr lang="fr-CA" sz="2400" dirty="0">
                <a:latin typeface="Gill Sans MT" panose="020B0502020104020203" pitchFamily="34" charset="0"/>
              </a:rPr>
              <a:t> art… </a:t>
            </a:r>
            <a:r>
              <a:rPr lang="fr-CA" sz="2400" dirty="0" err="1">
                <a:latin typeface="Gill Sans MT" panose="020B0502020104020203" pitchFamily="34" charset="0"/>
              </a:rPr>
              <a:t>Too</a:t>
            </a:r>
            <a:r>
              <a:rPr lang="fr-CA" sz="2400" dirty="0">
                <a:latin typeface="Gill Sans MT" panose="020B0502020104020203" pitchFamily="34" charset="0"/>
              </a:rPr>
              <a:t> </a:t>
            </a:r>
            <a:r>
              <a:rPr lang="fr-CA" sz="2400" dirty="0" err="1">
                <a:latin typeface="Gill Sans MT" panose="020B0502020104020203" pitchFamily="34" charset="0"/>
              </a:rPr>
              <a:t>very</a:t>
            </a:r>
            <a:r>
              <a:rPr lang="fr-CA" sz="2400" dirty="0">
                <a:latin typeface="Gill Sans MT" panose="020B0502020104020203" pitchFamily="34" charset="0"/>
              </a:rPr>
              <a:t> </a:t>
            </a:r>
            <a:r>
              <a:rPr lang="fr-CA" sz="2400" dirty="0" err="1">
                <a:latin typeface="Gill Sans MT" panose="020B0502020104020203" pitchFamily="34" charset="0"/>
              </a:rPr>
              <a:t>different</a:t>
            </a:r>
            <a:r>
              <a:rPr lang="fr-CA" sz="2400" dirty="0">
                <a:latin typeface="Gill Sans MT" panose="020B0502020104020203" pitchFamily="34" charset="0"/>
              </a:rPr>
              <a:t> </a:t>
            </a:r>
            <a:r>
              <a:rPr lang="fr-CA" sz="2400" dirty="0" err="1">
                <a:latin typeface="Gill Sans MT" panose="020B0502020104020203" pitchFamily="34" charset="0"/>
              </a:rPr>
              <a:t>paintings</a:t>
            </a:r>
            <a:r>
              <a:rPr lang="fr-CA" sz="2400" dirty="0">
                <a:latin typeface="Gill Sans MT" panose="020B0502020104020203" pitchFamily="34" charset="0"/>
              </a:rPr>
              <a:t>!</a:t>
            </a:r>
          </a:p>
        </p:txBody>
      </p:sp>
      <p:pic>
        <p:nvPicPr>
          <p:cNvPr id="8" name="Image 7" descr="Une image contenant signe, parapluie, avant, assis&#10;&#10;Description générée automatiquement">
            <a:extLst>
              <a:ext uri="{FF2B5EF4-FFF2-40B4-BE49-F238E27FC236}">
                <a16:creationId xmlns:a16="http://schemas.microsoft.com/office/drawing/2014/main" id="{0E6202D2-2AFD-455D-A4C1-E163A8CB5D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80" y="2436995"/>
            <a:ext cx="4915684" cy="3608112"/>
          </a:xfrm>
          <a:prstGeom prst="rect">
            <a:avLst/>
          </a:prstGeom>
        </p:spPr>
      </p:pic>
      <p:pic>
        <p:nvPicPr>
          <p:cNvPr id="11" name="Image 10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70B4E6A3-1342-477F-A329-4E45A5EFB9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279" y="1638300"/>
            <a:ext cx="6247141" cy="468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662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signe, parapluie, avant, assis&#10;&#10;Description générée automatiquement">
            <a:extLst>
              <a:ext uri="{FF2B5EF4-FFF2-40B4-BE49-F238E27FC236}">
                <a16:creationId xmlns:a16="http://schemas.microsoft.com/office/drawing/2014/main" id="{2B93A2CA-79CE-4DBA-8B85-71C7F9793DC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86709">
            <a:off x="159435" y="421174"/>
            <a:ext cx="1573467" cy="1154925"/>
          </a:xfrm>
          <a:prstGeom prst="rect">
            <a:avLst/>
          </a:prstGeom>
          <a:ln w="47625">
            <a:solidFill>
              <a:schemeClr val="tx1">
                <a:alpha val="48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6" y="534344"/>
            <a:ext cx="2885977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Images and </a:t>
            </a:r>
            <a:r>
              <a:rPr lang="fr-CA" sz="2400" dirty="0" err="1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Entropy</a:t>
            </a:r>
            <a:endParaRPr lang="fr-CA" sz="2400" dirty="0">
              <a:solidFill>
                <a:schemeClr val="bg1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6" name="Image 5" descr="Une image contenant chat, pose, assis, brun&#10;&#10;Description générée automatiquement">
            <a:extLst>
              <a:ext uri="{FF2B5EF4-FFF2-40B4-BE49-F238E27FC236}">
                <a16:creationId xmlns:a16="http://schemas.microsoft.com/office/drawing/2014/main" id="{31D3BB3B-F3E1-4969-9871-B976055B5E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56" y="2524485"/>
            <a:ext cx="4746843" cy="3560132"/>
          </a:xfrm>
          <a:prstGeom prst="rect">
            <a:avLst/>
          </a:prstGeom>
        </p:spPr>
      </p:pic>
      <p:pic>
        <p:nvPicPr>
          <p:cNvPr id="10" name="Image 9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955DAA13-6A06-4007-B446-B0EDAADDE5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014" y="1739901"/>
            <a:ext cx="6225456" cy="4669092"/>
          </a:xfrm>
          <a:prstGeom prst="rect">
            <a:avLst/>
          </a:prstGeom>
        </p:spPr>
      </p:pic>
      <p:sp>
        <p:nvSpPr>
          <p:cNvPr id="42" name="ZoneTexte 41">
            <a:extLst>
              <a:ext uri="{FF2B5EF4-FFF2-40B4-BE49-F238E27FC236}">
                <a16:creationId xmlns:a16="http://schemas.microsoft.com/office/drawing/2014/main" id="{00F7FCCF-B5FC-48C5-880B-31BF12FE3A0C}"/>
              </a:ext>
            </a:extLst>
          </p:cNvPr>
          <p:cNvSpPr txBox="1"/>
          <p:nvPr/>
        </p:nvSpPr>
        <p:spPr>
          <a:xfrm>
            <a:off x="4804249" y="534344"/>
            <a:ext cx="6519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 err="1">
                <a:latin typeface="Gill Sans MT" panose="020B0502020104020203" pitchFamily="34" charset="0"/>
              </a:rPr>
              <a:t>We</a:t>
            </a:r>
            <a:r>
              <a:rPr lang="fr-CA" sz="2400" dirty="0">
                <a:latin typeface="Gill Sans MT" panose="020B0502020104020203" pitchFamily="34" charset="0"/>
              </a:rPr>
              <a:t> can observe </a:t>
            </a:r>
            <a:r>
              <a:rPr lang="fr-CA" sz="2400" dirty="0" err="1">
                <a:latin typeface="Gill Sans MT" panose="020B0502020104020203" pitchFamily="34" charset="0"/>
              </a:rPr>
              <a:t>differences</a:t>
            </a:r>
            <a:r>
              <a:rPr lang="fr-CA" sz="2400" dirty="0">
                <a:latin typeface="Gill Sans MT" panose="020B0502020104020203" pitchFamily="34" charset="0"/>
              </a:rPr>
              <a:t> in </a:t>
            </a:r>
            <a:r>
              <a:rPr lang="fr-CA" sz="2400" dirty="0" err="1">
                <a:latin typeface="Gill Sans MT" panose="020B0502020104020203" pitchFamily="34" charset="0"/>
              </a:rPr>
              <a:t>spectra</a:t>
            </a:r>
            <a:r>
              <a:rPr lang="fr-CA" sz="2400" dirty="0">
                <a:latin typeface="Gill Sans MT" panose="020B0502020104020203" pitchFamily="34" charset="0"/>
              </a:rPr>
              <a:t> for </a:t>
            </a:r>
            <a:r>
              <a:rPr lang="fr-CA" sz="2400" dirty="0" err="1">
                <a:latin typeface="Gill Sans MT" panose="020B0502020104020203" pitchFamily="34" charset="0"/>
              </a:rPr>
              <a:t>each</a:t>
            </a:r>
            <a:r>
              <a:rPr lang="fr-CA" sz="2400" dirty="0">
                <a:latin typeface="Gill Sans MT" panose="020B0502020104020203" pitchFamily="34" charset="0"/>
              </a:rPr>
              <a:t> </a:t>
            </a:r>
            <a:r>
              <a:rPr lang="fr-CA" sz="2400" dirty="0" err="1">
                <a:latin typeface="Gill Sans MT" panose="020B0502020104020203" pitchFamily="34" charset="0"/>
              </a:rPr>
              <a:t>color</a:t>
            </a:r>
            <a:r>
              <a:rPr lang="fr-CA" sz="2400" dirty="0">
                <a:latin typeface="Gill Sans MT" panose="020B0502020104020203" pitchFamily="34" charset="0"/>
              </a:rPr>
              <a:t>. Link to </a:t>
            </a:r>
            <a:r>
              <a:rPr lang="fr-CA" sz="2400" dirty="0" err="1">
                <a:latin typeface="Gill Sans MT" panose="020B0502020104020203" pitchFamily="34" charset="0"/>
              </a:rPr>
              <a:t>disordering</a:t>
            </a:r>
            <a:r>
              <a:rPr lang="fr-CA" sz="2400" dirty="0">
                <a:latin typeface="Gill Sans MT" panose="020B0502020104020203" pitchFamily="34" charset="0"/>
              </a:rPr>
              <a:t> and </a:t>
            </a:r>
            <a:r>
              <a:rPr lang="fr-CA" sz="2400" dirty="0" err="1">
                <a:latin typeface="Gill Sans MT" panose="020B0502020104020203" pitchFamily="34" charset="0"/>
              </a:rPr>
              <a:t>entropy</a:t>
            </a:r>
            <a:r>
              <a:rPr lang="fr-CA" sz="2400" dirty="0">
                <a:latin typeface="Gill Sans MT" panose="020B0502020104020203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0893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F0CA2E12-79FC-422B-B860-1B4F4B7858FF}"/>
              </a:ext>
            </a:extLst>
          </p:cNvPr>
          <p:cNvSpPr txBox="1"/>
          <p:nvPr/>
        </p:nvSpPr>
        <p:spPr>
          <a:xfrm>
            <a:off x="1604467" y="3013501"/>
            <a:ext cx="108510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Gill Sans MT" panose="020B0502020104020203" pitchFamily="34" charset="0"/>
                <a:ea typeface="Cambria" panose="02040503050406030204" pitchFamily="18" charset="0"/>
              </a:rPr>
              <a:t>Well… is it any good?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B0CE049-327B-494B-BA54-5BECD2FBC01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214" y="86836"/>
            <a:ext cx="2571571" cy="1887533"/>
          </a:xfrm>
          <a:prstGeom prst="rect">
            <a:avLst/>
          </a:prstGeom>
          <a:ln w="47625">
            <a:solidFill>
              <a:schemeClr val="tx1"/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3756453-6105-4DFC-9038-3F48BF51184A}"/>
              </a:ext>
            </a:extLst>
          </p:cNvPr>
          <p:cNvSpPr txBox="1"/>
          <p:nvPr/>
        </p:nvSpPr>
        <p:spPr>
          <a:xfrm>
            <a:off x="4102181" y="724285"/>
            <a:ext cx="3987633" cy="707886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>
                <a:alpha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4000" dirty="0">
                <a:latin typeface="Gill Sans MT" panose="020B0502020104020203" pitchFamily="34" charset="0"/>
              </a:rPr>
              <a:t>Compression </a:t>
            </a:r>
          </a:p>
        </p:txBody>
      </p:sp>
    </p:spTree>
    <p:extLst>
      <p:ext uri="{BB962C8B-B14F-4D97-AF65-F5344CB8AC3E}">
        <p14:creationId xmlns:p14="http://schemas.microsoft.com/office/powerpoint/2010/main" val="285964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82791DA3-9ADB-4740-AF27-E109EBB0E12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95099">
            <a:off x="156456" y="415759"/>
            <a:ext cx="1581061" cy="1160499"/>
          </a:xfrm>
          <a:prstGeom prst="rect">
            <a:avLst/>
          </a:prstGeom>
          <a:ln w="47625">
            <a:solidFill>
              <a:schemeClr val="tx1">
                <a:alpha val="54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7" y="534344"/>
            <a:ext cx="2224838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Compression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A7E3D06-14C1-4E26-8929-5E712051943A}"/>
              </a:ext>
            </a:extLst>
          </p:cNvPr>
          <p:cNvSpPr txBox="1"/>
          <p:nvPr/>
        </p:nvSpPr>
        <p:spPr>
          <a:xfrm>
            <a:off x="946986" y="534344"/>
            <a:ext cx="2885977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Images and </a:t>
            </a:r>
            <a:r>
              <a:rPr lang="fr-CA" sz="2400" dirty="0" err="1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Entropy</a:t>
            </a:r>
            <a:endParaRPr lang="fr-CA" sz="2400" dirty="0">
              <a:solidFill>
                <a:schemeClr val="bg1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6778E46-4A95-4F04-B353-5404D52B79C2}"/>
              </a:ext>
            </a:extLst>
          </p:cNvPr>
          <p:cNvSpPr txBox="1"/>
          <p:nvPr/>
        </p:nvSpPr>
        <p:spPr>
          <a:xfrm>
            <a:off x="2313519" y="805705"/>
            <a:ext cx="75649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It can be quite efficient! </a:t>
            </a:r>
          </a:p>
          <a:p>
            <a:endParaRPr lang="en-US" sz="2800" dirty="0">
              <a:latin typeface="Gill Sans MT" panose="020B0502020104020203" pitchFamily="34" charset="0"/>
              <a:ea typeface="Cambria" panose="02040503050406030204" pitchFamily="18" charset="0"/>
            </a:endParaRPr>
          </a:p>
        </p:txBody>
      </p:sp>
      <p:pic>
        <p:nvPicPr>
          <p:cNvPr id="8" name="Image 7" descr="Une image contenant extérieur, trottoir, bâtiment, scène&#10;&#10;Description générée automatiquement">
            <a:extLst>
              <a:ext uri="{FF2B5EF4-FFF2-40B4-BE49-F238E27FC236}">
                <a16:creationId xmlns:a16="http://schemas.microsoft.com/office/drawing/2014/main" id="{E469A4D3-980A-4E00-8A8E-A451DF7C53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27" y="2031173"/>
            <a:ext cx="3389844" cy="4514776"/>
          </a:xfrm>
          <a:prstGeom prst="rect">
            <a:avLst/>
          </a:prstGeom>
        </p:spPr>
      </p:pic>
      <p:pic>
        <p:nvPicPr>
          <p:cNvPr id="9" name="Image 8" descr="Une image contenant extérieur, trottoir, bâtiment, scène&#10;&#10;Description générée automatiquement">
            <a:extLst>
              <a:ext uri="{FF2B5EF4-FFF2-40B4-BE49-F238E27FC236}">
                <a16:creationId xmlns:a16="http://schemas.microsoft.com/office/drawing/2014/main" id="{ED5CD26B-8F4D-4E44-977C-1C2F23988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769" y="2031173"/>
            <a:ext cx="3389844" cy="4514777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BE25F97-8908-41C3-ACF4-A67413A01942}"/>
              </a:ext>
            </a:extLst>
          </p:cNvPr>
          <p:cNvSpPr txBox="1"/>
          <p:nvPr/>
        </p:nvSpPr>
        <p:spPr>
          <a:xfrm>
            <a:off x="4445000" y="2159000"/>
            <a:ext cx="139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latin typeface="Gill Sans MT" panose="020B0502020104020203" pitchFamily="34" charset="0"/>
              </a:rPr>
              <a:t>Original size in </a:t>
            </a:r>
            <a:r>
              <a:rPr lang="fr-CA" dirty="0" err="1">
                <a:latin typeface="Gill Sans MT" panose="020B0502020104020203" pitchFamily="34" charset="0"/>
              </a:rPr>
              <a:t>floats</a:t>
            </a:r>
            <a:r>
              <a:rPr lang="fr-CA" dirty="0">
                <a:latin typeface="Gill Sans MT" panose="020B0502020104020203" pitchFamily="34" charset="0"/>
              </a:rPr>
              <a:t>:</a:t>
            </a:r>
          </a:p>
          <a:p>
            <a:r>
              <a:rPr lang="fr-CA" dirty="0">
                <a:latin typeface="Gill Sans MT" panose="020B0502020104020203" pitchFamily="34" charset="0"/>
              </a:rPr>
              <a:t>1081200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0E5011F-564F-47E9-AAC0-0AF21A2DA00E}"/>
              </a:ext>
            </a:extLst>
          </p:cNvPr>
          <p:cNvSpPr txBox="1"/>
          <p:nvPr/>
        </p:nvSpPr>
        <p:spPr>
          <a:xfrm>
            <a:off x="6468540" y="3246970"/>
            <a:ext cx="1397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latin typeface="Gill Sans MT" panose="020B0502020104020203" pitchFamily="34" charset="0"/>
              </a:rPr>
              <a:t>New size in </a:t>
            </a:r>
            <a:r>
              <a:rPr lang="fr-CA" dirty="0" err="1">
                <a:latin typeface="Gill Sans MT" panose="020B0502020104020203" pitchFamily="34" charset="0"/>
              </a:rPr>
              <a:t>floats</a:t>
            </a:r>
            <a:r>
              <a:rPr lang="fr-CA" dirty="0">
                <a:latin typeface="Gill Sans MT" panose="020B0502020104020203" pitchFamily="34" charset="0"/>
              </a:rPr>
              <a:t>:</a:t>
            </a:r>
          </a:p>
          <a:p>
            <a:r>
              <a:rPr lang="fr-CA" dirty="0">
                <a:latin typeface="Gill Sans MT" panose="020B0502020104020203" pitchFamily="34" charset="0"/>
              </a:rPr>
              <a:t>U=211200</a:t>
            </a:r>
          </a:p>
          <a:p>
            <a:r>
              <a:rPr lang="fr-CA" dirty="0">
                <a:latin typeface="Gill Sans MT" panose="020B0502020104020203" pitchFamily="34" charset="0"/>
              </a:rPr>
              <a:t>S=176</a:t>
            </a:r>
          </a:p>
          <a:p>
            <a:r>
              <a:rPr lang="fr-CA" dirty="0">
                <a:latin typeface="Gill Sans MT" panose="020B0502020104020203" pitchFamily="34" charset="0"/>
              </a:rPr>
              <a:t>V=158576</a:t>
            </a:r>
          </a:p>
          <a:p>
            <a:r>
              <a:rPr lang="fr-CA" dirty="0" err="1">
                <a:latin typeface="Gill Sans MT" panose="020B0502020104020203" pitchFamily="34" charset="0"/>
              </a:rPr>
              <a:t>Tot</a:t>
            </a:r>
            <a:r>
              <a:rPr lang="fr-CA" dirty="0">
                <a:latin typeface="Gill Sans MT" panose="020B0502020104020203" pitchFamily="34" charset="0"/>
              </a:rPr>
              <a:t>.=369952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CCBF9CAC-AC41-4705-8EC1-0317C0005A6D}"/>
              </a:ext>
            </a:extLst>
          </p:cNvPr>
          <p:cNvGrpSpPr/>
          <p:nvPr/>
        </p:nvGrpSpPr>
        <p:grpSpPr>
          <a:xfrm>
            <a:off x="6316135" y="2784569"/>
            <a:ext cx="1395095" cy="280596"/>
            <a:chOff x="4700905" y="5013922"/>
            <a:chExt cx="5893176" cy="98167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0B61867-9CA1-4C17-AD3C-9115370B0503}"/>
                </a:ext>
              </a:extLst>
            </p:cNvPr>
            <p:cNvSpPr/>
            <p:nvPr/>
          </p:nvSpPr>
          <p:spPr>
            <a:xfrm>
              <a:off x="7374670" y="5019790"/>
              <a:ext cx="663083" cy="97155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1636CD2-B681-4C44-8B61-9156A1A8D116}"/>
                </a:ext>
              </a:extLst>
            </p:cNvPr>
            <p:cNvSpPr/>
            <p:nvPr/>
          </p:nvSpPr>
          <p:spPr>
            <a:xfrm>
              <a:off x="8252432" y="5019790"/>
              <a:ext cx="663905" cy="619078"/>
            </a:xfrm>
            <a:prstGeom prst="rect">
              <a:avLst/>
            </a:prstGeom>
            <a:solidFill>
              <a:srgbClr val="FFCDCD"/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1D3D75A-324B-435B-A00D-5A3CF90936B8}"/>
                </a:ext>
              </a:extLst>
            </p:cNvPr>
            <p:cNvSpPr/>
            <p:nvPr/>
          </p:nvSpPr>
          <p:spPr>
            <a:xfrm>
              <a:off x="9131016" y="5013922"/>
              <a:ext cx="1463065" cy="6293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E4159DE-7384-4A33-8925-9869A5E01307}"/>
                </a:ext>
              </a:extLst>
            </p:cNvPr>
            <p:cNvSpPr/>
            <p:nvPr/>
          </p:nvSpPr>
          <p:spPr>
            <a:xfrm>
              <a:off x="7387863" y="5029359"/>
              <a:ext cx="129902" cy="965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9A5DDDC-D08F-4BAF-BB99-24A8B7CAD691}"/>
                </a:ext>
              </a:extLst>
            </p:cNvPr>
            <p:cNvSpPr/>
            <p:nvPr/>
          </p:nvSpPr>
          <p:spPr>
            <a:xfrm rot="5400000">
              <a:off x="9791109" y="4373477"/>
              <a:ext cx="152402" cy="145354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7BC4B7B-0523-4D6D-B2D0-51702F5390B0}"/>
                </a:ext>
              </a:extLst>
            </p:cNvPr>
            <p:cNvSpPr/>
            <p:nvPr/>
          </p:nvSpPr>
          <p:spPr>
            <a:xfrm>
              <a:off x="8264153" y="5029265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33D272E-C12D-46D2-B1C2-00B2EFBF94C6}"/>
                </a:ext>
              </a:extLst>
            </p:cNvPr>
            <p:cNvSpPr/>
            <p:nvPr/>
          </p:nvSpPr>
          <p:spPr>
            <a:xfrm>
              <a:off x="8433406" y="5181666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BA1E527-0216-4232-A97F-7384E6D2C9B3}"/>
                </a:ext>
              </a:extLst>
            </p:cNvPr>
            <p:cNvSpPr/>
            <p:nvPr/>
          </p:nvSpPr>
          <p:spPr>
            <a:xfrm>
              <a:off x="8585806" y="5334066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C03EBAF-74D4-411D-AF6B-D20AE08686DA}"/>
                </a:ext>
              </a:extLst>
            </p:cNvPr>
            <p:cNvSpPr/>
            <p:nvPr/>
          </p:nvSpPr>
          <p:spPr>
            <a:xfrm>
              <a:off x="8747084" y="5486466"/>
              <a:ext cx="169253" cy="152401"/>
            </a:xfrm>
            <a:prstGeom prst="rect">
              <a:avLst/>
            </a:prstGeom>
            <a:solidFill>
              <a:srgbClr val="FF53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grpSp>
          <p:nvGrpSpPr>
            <p:cNvPr id="22" name="Groupe 21">
              <a:extLst>
                <a:ext uri="{FF2B5EF4-FFF2-40B4-BE49-F238E27FC236}">
                  <a16:creationId xmlns:a16="http://schemas.microsoft.com/office/drawing/2014/main" id="{7688E588-0F2D-4CBB-B768-A75E555E9A59}"/>
                </a:ext>
              </a:extLst>
            </p:cNvPr>
            <p:cNvGrpSpPr/>
            <p:nvPr/>
          </p:nvGrpSpPr>
          <p:grpSpPr>
            <a:xfrm>
              <a:off x="6659617" y="5297037"/>
              <a:ext cx="414568" cy="358539"/>
              <a:chOff x="6531224" y="5300188"/>
              <a:chExt cx="499533" cy="338744"/>
            </a:xfrm>
          </p:grpSpPr>
          <p:sp>
            <p:nvSpPr>
              <p:cNvPr id="24" name="Organigramme : Bande perforée 23">
                <a:extLst>
                  <a:ext uri="{FF2B5EF4-FFF2-40B4-BE49-F238E27FC236}">
                    <a16:creationId xmlns:a16="http://schemas.microsoft.com/office/drawing/2014/main" id="{EE529E58-C531-48A4-929F-F20966BA80A5}"/>
                  </a:ext>
                </a:extLst>
              </p:cNvPr>
              <p:cNvSpPr/>
              <p:nvPr/>
            </p:nvSpPr>
            <p:spPr>
              <a:xfrm>
                <a:off x="6531224" y="5300188"/>
                <a:ext cx="499533" cy="136795"/>
              </a:xfrm>
              <a:prstGeom prst="flowChartPunchedTap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25" name="Organigramme : Bande perforée 24">
                <a:extLst>
                  <a:ext uri="{FF2B5EF4-FFF2-40B4-BE49-F238E27FC236}">
                    <a16:creationId xmlns:a16="http://schemas.microsoft.com/office/drawing/2014/main" id="{988244E0-73AE-4265-B96E-370561A44BF2}"/>
                  </a:ext>
                </a:extLst>
              </p:cNvPr>
              <p:cNvSpPr/>
              <p:nvPr/>
            </p:nvSpPr>
            <p:spPr>
              <a:xfrm>
                <a:off x="6531224" y="5502137"/>
                <a:ext cx="499533" cy="136795"/>
              </a:xfrm>
              <a:prstGeom prst="flowChartPunchedTap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DF33122-E08F-488A-9C06-B01C6F516481}"/>
                </a:ext>
              </a:extLst>
            </p:cNvPr>
            <p:cNvSpPr/>
            <p:nvPr/>
          </p:nvSpPr>
          <p:spPr>
            <a:xfrm>
              <a:off x="4700905" y="5024046"/>
              <a:ext cx="1455421" cy="97155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sp>
        <p:nvSpPr>
          <p:cNvPr id="26" name="Flèche : droite à entaille 25">
            <a:extLst>
              <a:ext uri="{FF2B5EF4-FFF2-40B4-BE49-F238E27FC236}">
                <a16:creationId xmlns:a16="http://schemas.microsoft.com/office/drawing/2014/main" id="{C81498C3-03E9-43BA-83BB-3FB26E787A3A}"/>
              </a:ext>
            </a:extLst>
          </p:cNvPr>
          <p:cNvSpPr/>
          <p:nvPr/>
        </p:nvSpPr>
        <p:spPr>
          <a:xfrm>
            <a:off x="4891990" y="3901883"/>
            <a:ext cx="1092200" cy="444500"/>
          </a:xfrm>
          <a:prstGeom prst="notched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CA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AF22E06F-A2A2-4282-89F0-5B87C0F3AA64}"/>
              </a:ext>
            </a:extLst>
          </p:cNvPr>
          <p:cNvSpPr txBox="1"/>
          <p:nvPr/>
        </p:nvSpPr>
        <p:spPr>
          <a:xfrm>
            <a:off x="4758270" y="5877832"/>
            <a:ext cx="139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err="1">
                <a:latin typeface="Gill Sans MT" panose="020B0502020104020203" pitchFamily="34" charset="0"/>
              </a:rPr>
              <a:t>Orig</a:t>
            </a:r>
            <a:r>
              <a:rPr lang="fr-CA" dirty="0">
                <a:latin typeface="Gill Sans MT" panose="020B0502020104020203" pitchFamily="34" charset="0"/>
              </a:rPr>
              <a:t>. size</a:t>
            </a:r>
          </a:p>
          <a:p>
            <a:endParaRPr lang="fr-CA" dirty="0">
              <a:latin typeface="Gill Sans MT" panose="020B0502020104020203" pitchFamily="34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6A993AE3-4636-44BB-8DA6-9C03DE5D9FD5}"/>
              </a:ext>
            </a:extLst>
          </p:cNvPr>
          <p:cNvSpPr txBox="1"/>
          <p:nvPr/>
        </p:nvSpPr>
        <p:spPr>
          <a:xfrm>
            <a:off x="4862885" y="5165936"/>
            <a:ext cx="139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latin typeface="Gill Sans MT" panose="020B0502020104020203" pitchFamily="34" charset="0"/>
              </a:rPr>
              <a:t>Approx. </a:t>
            </a:r>
            <a:r>
              <a:rPr lang="fr-CA" dirty="0" err="1">
                <a:latin typeface="Gill Sans MT" panose="020B0502020104020203" pitchFamily="34" charset="0"/>
              </a:rPr>
              <a:t>Comp</a:t>
            </a:r>
            <a:r>
              <a:rPr lang="fr-CA" dirty="0">
                <a:latin typeface="Gill Sans MT" panose="020B0502020104020203" pitchFamily="34" charset="0"/>
              </a:rPr>
              <a:t>. Rate:</a:t>
            </a:r>
          </a:p>
          <a:p>
            <a:endParaRPr lang="fr-CA" dirty="0">
              <a:latin typeface="Gill Sans MT" panose="020B0502020104020203" pitchFamily="34" charset="0"/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1C14E00-5088-45B0-9295-69A272DF1FEA}"/>
              </a:ext>
            </a:extLst>
          </p:cNvPr>
          <p:cNvSpPr txBox="1"/>
          <p:nvPr/>
        </p:nvSpPr>
        <p:spPr>
          <a:xfrm>
            <a:off x="4762505" y="6165288"/>
            <a:ext cx="139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latin typeface="Gill Sans MT" panose="020B0502020104020203" pitchFamily="34" charset="0"/>
              </a:rPr>
              <a:t>New. size</a:t>
            </a:r>
          </a:p>
          <a:p>
            <a:endParaRPr lang="fr-CA" dirty="0">
              <a:latin typeface="Gill Sans MT" panose="020B0502020104020203" pitchFamily="34" charset="0"/>
            </a:endParaRPr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396AD808-7ACA-494C-9F1C-D16053B23A1F}"/>
              </a:ext>
            </a:extLst>
          </p:cNvPr>
          <p:cNvGrpSpPr/>
          <p:nvPr/>
        </p:nvGrpSpPr>
        <p:grpSpPr>
          <a:xfrm>
            <a:off x="6112409" y="6070783"/>
            <a:ext cx="344543" cy="255291"/>
            <a:chOff x="6531224" y="5300188"/>
            <a:chExt cx="499533" cy="338744"/>
          </a:xfrm>
        </p:grpSpPr>
        <p:sp>
          <p:nvSpPr>
            <p:cNvPr id="31" name="Organigramme : Bande perforée 30">
              <a:extLst>
                <a:ext uri="{FF2B5EF4-FFF2-40B4-BE49-F238E27FC236}">
                  <a16:creationId xmlns:a16="http://schemas.microsoft.com/office/drawing/2014/main" id="{2F004C8E-1F48-4EE5-A2A5-61833C205E08}"/>
                </a:ext>
              </a:extLst>
            </p:cNvPr>
            <p:cNvSpPr/>
            <p:nvPr/>
          </p:nvSpPr>
          <p:spPr>
            <a:xfrm>
              <a:off x="6531224" y="5300188"/>
              <a:ext cx="499533" cy="136795"/>
            </a:xfrm>
            <a:prstGeom prst="flowChartPunchedTap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2" name="Organigramme : Bande perforée 31">
              <a:extLst>
                <a:ext uri="{FF2B5EF4-FFF2-40B4-BE49-F238E27FC236}">
                  <a16:creationId xmlns:a16="http://schemas.microsoft.com/office/drawing/2014/main" id="{4CEFC9C0-682F-41AC-A5C3-EFA8F48788EF}"/>
                </a:ext>
              </a:extLst>
            </p:cNvPr>
            <p:cNvSpPr/>
            <p:nvPr/>
          </p:nvSpPr>
          <p:spPr>
            <a:xfrm>
              <a:off x="6531224" y="5502137"/>
              <a:ext cx="499533" cy="136795"/>
            </a:xfrm>
            <a:prstGeom prst="flowChartPunchedTap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9E2ABB19-E5C5-4724-8241-A436A088DD95}"/>
              </a:ext>
            </a:extLst>
          </p:cNvPr>
          <p:cNvCxnSpPr>
            <a:cxnSpLocks/>
          </p:cNvCxnSpPr>
          <p:nvPr/>
        </p:nvCxnSpPr>
        <p:spPr>
          <a:xfrm>
            <a:off x="4673182" y="6217074"/>
            <a:ext cx="1219200" cy="59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1DF71F5F-D9FB-4C3D-9579-BACF1FFF5E10}"/>
              </a:ext>
            </a:extLst>
          </p:cNvPr>
          <p:cNvSpPr txBox="1"/>
          <p:nvPr/>
        </p:nvSpPr>
        <p:spPr>
          <a:xfrm>
            <a:off x="6741364" y="6002908"/>
            <a:ext cx="1211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latin typeface="Gill Sans MT" panose="020B0502020104020203" pitchFamily="34" charset="0"/>
              </a:rPr>
              <a:t>2.92</a:t>
            </a:r>
          </a:p>
          <a:p>
            <a:endParaRPr lang="fr-CA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46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26" grpId="0" animBg="1"/>
      <p:bldP spid="27" grpId="0"/>
      <p:bldP spid="28" grpId="0"/>
      <p:bldP spid="29" grpId="0"/>
      <p:bldP spid="3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assis, table, fermer, nuit&#10;&#10;Description générée automatiquement">
            <a:extLst>
              <a:ext uri="{FF2B5EF4-FFF2-40B4-BE49-F238E27FC236}">
                <a16:creationId xmlns:a16="http://schemas.microsoft.com/office/drawing/2014/main" id="{9FD1B1FA-22FA-4D46-B230-944DE21D66C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211" y="134461"/>
            <a:ext cx="2571572" cy="1887534"/>
          </a:xfrm>
          <a:prstGeom prst="rect">
            <a:avLst/>
          </a:prstGeom>
          <a:ln w="47625">
            <a:solidFill>
              <a:schemeClr val="tx1"/>
            </a:solidFill>
          </a:ln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0CA2E12-79FC-422B-B860-1B4F4B7858FF}"/>
              </a:ext>
            </a:extLst>
          </p:cNvPr>
          <p:cNvSpPr txBox="1"/>
          <p:nvPr/>
        </p:nvSpPr>
        <p:spPr>
          <a:xfrm>
            <a:off x="998042" y="2480266"/>
            <a:ext cx="108510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Gill Sans MT" panose="020B0502020104020203" pitchFamily="34" charset="0"/>
                <a:ea typeface="Cambria" panose="02040503050406030204" pitchFamily="18" charset="0"/>
              </a:rPr>
              <a:t>… About what we lost!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265E0A7-C4A3-45DE-A2F0-ADD947ED96EE}"/>
              </a:ext>
            </a:extLst>
          </p:cNvPr>
          <p:cNvSpPr txBox="1"/>
          <p:nvPr/>
        </p:nvSpPr>
        <p:spPr>
          <a:xfrm>
            <a:off x="2313518" y="4377734"/>
            <a:ext cx="756496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Here we can see what are the details that we lost by only keeping the SVD values that we cut earlier!</a:t>
            </a:r>
          </a:p>
          <a:p>
            <a:endParaRPr lang="en-US" sz="2800" dirty="0">
              <a:latin typeface="Gill Sans MT" panose="020B0502020104020203" pitchFamily="34" charset="0"/>
              <a:ea typeface="Cambria" panose="02040503050406030204" pitchFamily="18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3756453-6105-4DFC-9038-3F48BF51184A}"/>
              </a:ext>
            </a:extLst>
          </p:cNvPr>
          <p:cNvSpPr txBox="1"/>
          <p:nvPr/>
        </p:nvSpPr>
        <p:spPr>
          <a:xfrm>
            <a:off x="3584614" y="724284"/>
            <a:ext cx="5022764" cy="707886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>
                <a:alpha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4000" dirty="0">
                <a:latin typeface="Gill Sans MT" panose="020B0502020104020203" pitchFamily="34" charset="0"/>
              </a:rPr>
              <a:t>Curiosity and </a:t>
            </a:r>
            <a:r>
              <a:rPr lang="fr-CA" sz="4000" dirty="0" err="1">
                <a:latin typeface="Gill Sans MT" panose="020B0502020104020203" pitchFamily="34" charset="0"/>
              </a:rPr>
              <a:t>Analysis</a:t>
            </a:r>
            <a:r>
              <a:rPr lang="fr-CA" sz="4000" dirty="0">
                <a:latin typeface="Gill Sans MT" panose="020B05020201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9628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assis, table, fermer, nuit&#10;&#10;Description générée automatiquement">
            <a:extLst>
              <a:ext uri="{FF2B5EF4-FFF2-40B4-BE49-F238E27FC236}">
                <a16:creationId xmlns:a16="http://schemas.microsoft.com/office/drawing/2014/main" id="{B743953F-C5D6-4F46-A66C-DBD1D09F5B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40525">
            <a:off x="151163" y="411875"/>
            <a:ext cx="1591645" cy="1168268"/>
          </a:xfrm>
          <a:prstGeom prst="rect">
            <a:avLst/>
          </a:prstGeom>
          <a:ln w="47625">
            <a:solidFill>
              <a:schemeClr val="tx1">
                <a:alpha val="52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6" y="534344"/>
            <a:ext cx="3320213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Curiosity and </a:t>
            </a:r>
            <a:r>
              <a:rPr lang="fr-CA" sz="2400" dirty="0" err="1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Analysis</a:t>
            </a:r>
            <a:endParaRPr lang="fr-CA" sz="2400" dirty="0">
              <a:solidFill>
                <a:schemeClr val="bg1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Image 2" descr="Une image contenant champ, volant, équitation, homme&#10;&#10;Description générée automatiquement">
            <a:extLst>
              <a:ext uri="{FF2B5EF4-FFF2-40B4-BE49-F238E27FC236}">
                <a16:creationId xmlns:a16="http://schemas.microsoft.com/office/drawing/2014/main" id="{186A9835-1E0A-4D82-B178-CD4E3D3CA9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892" y="1164469"/>
            <a:ext cx="3781108" cy="5035882"/>
          </a:xfrm>
          <a:prstGeom prst="rect">
            <a:avLst/>
          </a:prstGeom>
        </p:spPr>
      </p:pic>
      <p:pic>
        <p:nvPicPr>
          <p:cNvPr id="7" name="Image 6" descr="Une image contenant extérieur, trottoir, bâtiment, scène&#10;&#10;Description générée automatiquement">
            <a:extLst>
              <a:ext uri="{FF2B5EF4-FFF2-40B4-BE49-F238E27FC236}">
                <a16:creationId xmlns:a16="http://schemas.microsoft.com/office/drawing/2014/main" id="{87D2427C-7495-4591-BB3B-4DFC037C27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193" y="1164469"/>
            <a:ext cx="3781108" cy="503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8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assis, table, fermer, nuit&#10;&#10;Description générée automatiquement">
            <a:extLst>
              <a:ext uri="{FF2B5EF4-FFF2-40B4-BE49-F238E27FC236}">
                <a16:creationId xmlns:a16="http://schemas.microsoft.com/office/drawing/2014/main" id="{B743953F-C5D6-4F46-A66C-DBD1D09F5B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40525">
            <a:off x="151163" y="411875"/>
            <a:ext cx="1591645" cy="1168268"/>
          </a:xfrm>
          <a:prstGeom prst="rect">
            <a:avLst/>
          </a:prstGeom>
          <a:ln w="47625">
            <a:solidFill>
              <a:schemeClr val="tx1">
                <a:alpha val="52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6" y="534344"/>
            <a:ext cx="3320213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Curiosity and </a:t>
            </a:r>
            <a:r>
              <a:rPr lang="fr-CA" sz="2400" dirty="0" err="1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Analysis</a:t>
            </a:r>
            <a:endParaRPr lang="fr-CA" sz="2400" dirty="0">
              <a:solidFill>
                <a:schemeClr val="bg1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6" name="Image 5" descr="Une image contenant assis, table, fermer, nuit&#10;&#10;Description générée automatiquement">
            <a:extLst>
              <a:ext uri="{FF2B5EF4-FFF2-40B4-BE49-F238E27FC236}">
                <a16:creationId xmlns:a16="http://schemas.microsoft.com/office/drawing/2014/main" id="{A8F0D693-045F-4E92-8E00-F54D7548F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691" y="1895051"/>
            <a:ext cx="5149233" cy="3779537"/>
          </a:xfrm>
          <a:prstGeom prst="rect">
            <a:avLst/>
          </a:prstGeom>
        </p:spPr>
      </p:pic>
      <p:pic>
        <p:nvPicPr>
          <p:cNvPr id="9" name="Image 8" descr="Une image contenant signe, parapluie, avant, assis&#10;&#10;Description générée automatiquement">
            <a:extLst>
              <a:ext uri="{FF2B5EF4-FFF2-40B4-BE49-F238E27FC236}">
                <a16:creationId xmlns:a16="http://schemas.microsoft.com/office/drawing/2014/main" id="{684C4F3E-BABD-4F01-BD61-335744A3BF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1895050"/>
            <a:ext cx="5149234" cy="37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991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assis, table, fermer, nuit&#10;&#10;Description générée automatiquement">
            <a:extLst>
              <a:ext uri="{FF2B5EF4-FFF2-40B4-BE49-F238E27FC236}">
                <a16:creationId xmlns:a16="http://schemas.microsoft.com/office/drawing/2014/main" id="{B743953F-C5D6-4F46-A66C-DBD1D09F5B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40525">
            <a:off x="151163" y="411875"/>
            <a:ext cx="1591645" cy="1168268"/>
          </a:xfrm>
          <a:prstGeom prst="rect">
            <a:avLst/>
          </a:prstGeom>
          <a:ln w="47625">
            <a:solidFill>
              <a:schemeClr val="tx1">
                <a:alpha val="52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6" y="534344"/>
            <a:ext cx="3320213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Curiosity and </a:t>
            </a:r>
            <a:r>
              <a:rPr lang="fr-CA" sz="2400" dirty="0" err="1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Analysis</a:t>
            </a:r>
            <a:endParaRPr lang="fr-CA" sz="2400" dirty="0">
              <a:solidFill>
                <a:schemeClr val="bg1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8" name="Image 7" descr="Une image contenant intérieur, assis, lit, pièce&#10;&#10;Description générée automatiquement">
            <a:extLst>
              <a:ext uri="{FF2B5EF4-FFF2-40B4-BE49-F238E27FC236}">
                <a16:creationId xmlns:a16="http://schemas.microsoft.com/office/drawing/2014/main" id="{AF719921-41C4-498F-A21F-CD5AF7810D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4111" y="1895051"/>
            <a:ext cx="4963165" cy="3722374"/>
          </a:xfrm>
          <a:prstGeom prst="rect">
            <a:avLst/>
          </a:prstGeom>
        </p:spPr>
      </p:pic>
      <p:pic>
        <p:nvPicPr>
          <p:cNvPr id="11" name="Image 10" descr="Une image contenant chat, pose, assis, brun&#10;&#10;Description générée automatiquement">
            <a:extLst>
              <a:ext uri="{FF2B5EF4-FFF2-40B4-BE49-F238E27FC236}">
                <a16:creationId xmlns:a16="http://schemas.microsoft.com/office/drawing/2014/main" id="{6F25B216-DE09-4645-A4D6-CF63AAD380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5" y="1895051"/>
            <a:ext cx="4963165" cy="372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17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assis, table, fermer, nuit&#10;&#10;Description générée automatiquement">
            <a:extLst>
              <a:ext uri="{FF2B5EF4-FFF2-40B4-BE49-F238E27FC236}">
                <a16:creationId xmlns:a16="http://schemas.microsoft.com/office/drawing/2014/main" id="{B743953F-C5D6-4F46-A66C-DBD1D09F5B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40525">
            <a:off x="151163" y="411875"/>
            <a:ext cx="1591645" cy="1168268"/>
          </a:xfrm>
          <a:prstGeom prst="rect">
            <a:avLst/>
          </a:prstGeom>
          <a:ln w="47625">
            <a:solidFill>
              <a:schemeClr val="tx1">
                <a:alpha val="52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6" y="534344"/>
            <a:ext cx="3320213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Curiosity and </a:t>
            </a:r>
            <a:r>
              <a:rPr lang="fr-CA" sz="2400" dirty="0" err="1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Analysis</a:t>
            </a:r>
            <a:endParaRPr lang="fr-CA" sz="2400" dirty="0">
              <a:solidFill>
                <a:schemeClr val="bg1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Image 2" descr="Une image contenant sombre, nuit, ciel, assis&#10;&#10;Description générée automatiquement">
            <a:extLst>
              <a:ext uri="{FF2B5EF4-FFF2-40B4-BE49-F238E27FC236}">
                <a16:creationId xmlns:a16="http://schemas.microsoft.com/office/drawing/2014/main" id="{C2F67D3D-12FE-4843-8547-2994033403F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7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9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564" y="1352528"/>
            <a:ext cx="3794937" cy="5059916"/>
          </a:xfrm>
          <a:prstGeom prst="rect">
            <a:avLst/>
          </a:prstGeom>
        </p:spPr>
      </p:pic>
      <p:pic>
        <p:nvPicPr>
          <p:cNvPr id="8" name="Image 7" descr="Une image contenant extérieur, eau, sombre, homme&#10;&#10;Description générée automatiquement">
            <a:extLst>
              <a:ext uri="{FF2B5EF4-FFF2-40B4-BE49-F238E27FC236}">
                <a16:creationId xmlns:a16="http://schemas.microsoft.com/office/drawing/2014/main" id="{50B7B971-D684-408E-86C7-CF362EF85F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50" y="1352527"/>
            <a:ext cx="3794937" cy="5059916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F37486A1-CA00-483E-8D23-1BB1E3727CAE}"/>
              </a:ext>
            </a:extLst>
          </p:cNvPr>
          <p:cNvSpPr txBox="1"/>
          <p:nvPr/>
        </p:nvSpPr>
        <p:spPr>
          <a:xfrm>
            <a:off x="2298250" y="2551837"/>
            <a:ext cx="8152627" cy="92333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>
                <a:alpha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5400" dirty="0">
                <a:latin typeface="Gill Sans MT" panose="020B0502020104020203" pitchFamily="34" charset="0"/>
              </a:rPr>
              <a:t>If </a:t>
            </a:r>
            <a:r>
              <a:rPr lang="fr-CA" sz="5400" dirty="0" err="1">
                <a:latin typeface="Gill Sans MT" panose="020B0502020104020203" pitchFamily="34" charset="0"/>
              </a:rPr>
              <a:t>you</a:t>
            </a:r>
            <a:r>
              <a:rPr lang="fr-CA" sz="5400" dirty="0">
                <a:latin typeface="Gill Sans MT" panose="020B0502020104020203" pitchFamily="34" charset="0"/>
              </a:rPr>
              <a:t> </a:t>
            </a:r>
            <a:r>
              <a:rPr lang="fr-CA" sz="5400" dirty="0" err="1">
                <a:latin typeface="Gill Sans MT" panose="020B0502020104020203" pitchFamily="34" charset="0"/>
              </a:rPr>
              <a:t>want</a:t>
            </a:r>
            <a:r>
              <a:rPr lang="fr-CA" sz="5400" dirty="0">
                <a:latin typeface="Gill Sans MT" panose="020B0502020104020203" pitchFamily="34" charset="0"/>
              </a:rPr>
              <a:t> know more…</a:t>
            </a:r>
          </a:p>
        </p:txBody>
      </p:sp>
    </p:spTree>
    <p:extLst>
      <p:ext uri="{BB962C8B-B14F-4D97-AF65-F5344CB8AC3E}">
        <p14:creationId xmlns:p14="http://schemas.microsoft.com/office/powerpoint/2010/main" val="109330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29EFA37-A832-4376-A618-E8C83A6ABF12}"/>
              </a:ext>
            </a:extLst>
          </p:cNvPr>
          <p:cNvSpPr txBox="1"/>
          <p:nvPr/>
        </p:nvSpPr>
        <p:spPr>
          <a:xfrm>
            <a:off x="710213" y="559294"/>
            <a:ext cx="92150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ill Sans MT" panose="020B0502020104020203" pitchFamily="34" charset="0"/>
                <a:ea typeface="Cambria" panose="02040503050406030204" pitchFamily="18" charset="0"/>
              </a:rPr>
              <a:t>What to see?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1BABA94-EEFC-49FC-B8A4-05760F6D54D8}"/>
              </a:ext>
            </a:extLst>
          </p:cNvPr>
          <p:cNvSpPr txBox="1"/>
          <p:nvPr/>
        </p:nvSpPr>
        <p:spPr>
          <a:xfrm>
            <a:off x="1150188" y="1592256"/>
            <a:ext cx="10548337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latin typeface="Gill Sans MT" panose="020B0502020104020203" pitchFamily="34" charset="0"/>
              <a:ea typeface="Cambria" panose="020405030504060302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Back to the SVD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General idea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Low rank approximation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General applications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Images and entropy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Compression with low rank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B&amp;W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RGB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… about what we lost!</a:t>
            </a:r>
          </a:p>
          <a:p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Image 2" descr="Une image contenant assis, table, fermer, nuit&#10;&#10;Description générée automatiquement">
            <a:extLst>
              <a:ext uri="{FF2B5EF4-FFF2-40B4-BE49-F238E27FC236}">
                <a16:creationId xmlns:a16="http://schemas.microsoft.com/office/drawing/2014/main" id="{B583F206-AC31-4A80-B0E9-FC38953F561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76869">
            <a:off x="7155822" y="1667716"/>
            <a:ext cx="5538824" cy="4065497"/>
          </a:xfrm>
          <a:prstGeom prst="rect">
            <a:avLst/>
          </a:prstGeom>
          <a:ln w="476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50794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able, assis, tenant, homme&#10;&#10;Description générée automatiquement">
            <a:extLst>
              <a:ext uri="{FF2B5EF4-FFF2-40B4-BE49-F238E27FC236}">
                <a16:creationId xmlns:a16="http://schemas.microsoft.com/office/drawing/2014/main" id="{86F16788-3EEE-4CC0-8A08-5150FD20096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214" y="126098"/>
            <a:ext cx="2571571" cy="1887533"/>
          </a:xfrm>
          <a:prstGeom prst="rect">
            <a:avLst/>
          </a:prstGeom>
          <a:ln w="47625">
            <a:solidFill>
              <a:schemeClr val="tx1"/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3756453-6105-4DFC-9038-3F48BF51184A}"/>
              </a:ext>
            </a:extLst>
          </p:cNvPr>
          <p:cNvSpPr txBox="1"/>
          <p:nvPr/>
        </p:nvSpPr>
        <p:spPr>
          <a:xfrm>
            <a:off x="3899065" y="714760"/>
            <a:ext cx="4393868" cy="707886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>
                <a:alpha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4000" dirty="0">
                <a:latin typeface="Gill Sans MT" panose="020B0502020104020203" pitchFamily="34" charset="0"/>
              </a:rPr>
              <a:t>Back to the SVD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0CA2E12-79FC-422B-B860-1B4F4B7858FF}"/>
              </a:ext>
            </a:extLst>
          </p:cNvPr>
          <p:cNvSpPr txBox="1"/>
          <p:nvPr/>
        </p:nvSpPr>
        <p:spPr>
          <a:xfrm>
            <a:off x="998042" y="2353887"/>
            <a:ext cx="108510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Gill Sans MT" panose="020B0502020104020203" pitchFamily="34" charset="0"/>
                <a:ea typeface="Cambria" panose="02040503050406030204" pitchFamily="18" charset="0"/>
              </a:rPr>
              <a:t>Generalization of eigenvalue decomp. </a:t>
            </a:r>
          </a:p>
          <a:p>
            <a:r>
              <a:rPr lang="en-US" sz="4800" dirty="0">
                <a:latin typeface="Gill Sans MT" panose="020B0502020104020203" pitchFamily="34" charset="0"/>
                <a:ea typeface="Cambria" panose="02040503050406030204" pitchFamily="18" charset="0"/>
              </a:rPr>
              <a:t>	…and more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265E0A7-C4A3-45DE-A2F0-ADD947ED96EE}"/>
              </a:ext>
            </a:extLst>
          </p:cNvPr>
          <p:cNvSpPr txBox="1"/>
          <p:nvPr/>
        </p:nvSpPr>
        <p:spPr>
          <a:xfrm>
            <a:off x="2313518" y="4377734"/>
            <a:ext cx="756496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The Singular Value Decomposition is basically the eigenvalue decomposition for non-square matrices.</a:t>
            </a:r>
          </a:p>
          <a:p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It can be used to find the rank of a matrix. You can write the SVD as a product of three matrices!</a:t>
            </a:r>
          </a:p>
          <a:p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	Let’s see… </a:t>
            </a:r>
          </a:p>
          <a:p>
            <a:endParaRPr lang="en-US" sz="2800" dirty="0">
              <a:latin typeface="Gill Sans MT" panose="020B0502020104020203" pitchFamily="34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53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 36" descr="Une image contenant table, assis, tenant, homme&#10;&#10;Description générée automatiquement">
            <a:extLst>
              <a:ext uri="{FF2B5EF4-FFF2-40B4-BE49-F238E27FC236}">
                <a16:creationId xmlns:a16="http://schemas.microsoft.com/office/drawing/2014/main" id="{FDC267BA-6845-4A1D-B8D5-180709565B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3241">
            <a:off x="183832" y="423643"/>
            <a:ext cx="1526311" cy="1144733"/>
          </a:xfrm>
          <a:prstGeom prst="rect">
            <a:avLst/>
          </a:prstGeom>
          <a:ln w="38100">
            <a:solidFill>
              <a:schemeClr val="tx1">
                <a:alpha val="56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7" y="534344"/>
            <a:ext cx="2531826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Back to the SVD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6ADB2CBC-1891-4538-8E2E-9D54B88BEB61}"/>
              </a:ext>
            </a:extLst>
          </p:cNvPr>
          <p:cNvSpPr txBox="1"/>
          <p:nvPr/>
        </p:nvSpPr>
        <p:spPr>
          <a:xfrm>
            <a:off x="1893975" y="1432115"/>
            <a:ext cx="108510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ill Sans MT" panose="020B0502020104020203" pitchFamily="34" charset="0"/>
                <a:ea typeface="Cambria" panose="02040503050406030204" pitchFamily="18" charset="0"/>
              </a:rPr>
              <a:t>Eigenvalue decomposition</a:t>
            </a:r>
          </a:p>
        </p:txBody>
      </p:sp>
      <p:pic>
        <p:nvPicPr>
          <p:cNvPr id="44" name="Image 43">
            <a:extLst>
              <a:ext uri="{FF2B5EF4-FFF2-40B4-BE49-F238E27FC236}">
                <a16:creationId xmlns:a16="http://schemas.microsoft.com/office/drawing/2014/main" id="{6F370E0C-D8DD-41FE-AE9D-029C05D0E1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987" y="3184677"/>
            <a:ext cx="3787793" cy="24126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7" name="Image 46" descr="Une image contenant table&#10;&#10;Description générée automatiquement">
            <a:extLst>
              <a:ext uri="{FF2B5EF4-FFF2-40B4-BE49-F238E27FC236}">
                <a16:creationId xmlns:a16="http://schemas.microsoft.com/office/drawing/2014/main" id="{4D95BE77-C6C7-4201-86AC-7A479C0A64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1471" y="1319444"/>
            <a:ext cx="2626176" cy="1106947"/>
          </a:xfrm>
          <a:prstGeom prst="rect">
            <a:avLst/>
          </a:prstGeom>
          <a:ln w="38100"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D366392F-DD19-49FA-8C08-08D16E86D2A3}"/>
              </a:ext>
            </a:extLst>
          </p:cNvPr>
          <p:cNvSpPr/>
          <p:nvPr/>
        </p:nvSpPr>
        <p:spPr>
          <a:xfrm>
            <a:off x="5953125" y="3905206"/>
            <a:ext cx="1019175" cy="971550"/>
          </a:xfrm>
          <a:prstGeom prst="rect">
            <a:avLst/>
          </a:prstGeom>
          <a:solidFill>
            <a:schemeClr val="bg2">
              <a:lumMod val="9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9" name="Est égal à 48">
            <a:extLst>
              <a:ext uri="{FF2B5EF4-FFF2-40B4-BE49-F238E27FC236}">
                <a16:creationId xmlns:a16="http://schemas.microsoft.com/office/drawing/2014/main" id="{F65BF5FC-27A2-4FB1-B958-EDD7EE0C6B61}"/>
              </a:ext>
            </a:extLst>
          </p:cNvPr>
          <p:cNvSpPr/>
          <p:nvPr/>
        </p:nvSpPr>
        <p:spPr>
          <a:xfrm>
            <a:off x="7310616" y="4181430"/>
            <a:ext cx="490359" cy="358539"/>
          </a:xfrm>
          <a:prstGeom prst="mathEqual">
            <a:avLst>
              <a:gd name="adj1" fmla="val 19172"/>
              <a:gd name="adj2" fmla="val 17557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55615A9-8C0E-428E-ACEB-559C67E38388}"/>
              </a:ext>
            </a:extLst>
          </p:cNvPr>
          <p:cNvSpPr/>
          <p:nvPr/>
        </p:nvSpPr>
        <p:spPr>
          <a:xfrm>
            <a:off x="8190645" y="3905206"/>
            <a:ext cx="1019175" cy="9715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E1FD535-9780-453D-9167-BB5D8491F269}"/>
              </a:ext>
            </a:extLst>
          </p:cNvPr>
          <p:cNvSpPr/>
          <p:nvPr/>
        </p:nvSpPr>
        <p:spPr>
          <a:xfrm>
            <a:off x="9408990" y="3905206"/>
            <a:ext cx="1019175" cy="9715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E997700-DA43-422B-8462-86DD57838F0D}"/>
              </a:ext>
            </a:extLst>
          </p:cNvPr>
          <p:cNvSpPr/>
          <p:nvPr/>
        </p:nvSpPr>
        <p:spPr>
          <a:xfrm>
            <a:off x="10627335" y="3905206"/>
            <a:ext cx="1019175" cy="9715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3802A2E-7EEC-4603-A428-D1A36D8D88F0}"/>
              </a:ext>
            </a:extLst>
          </p:cNvPr>
          <p:cNvSpPr/>
          <p:nvPr/>
        </p:nvSpPr>
        <p:spPr>
          <a:xfrm>
            <a:off x="8203838" y="3914775"/>
            <a:ext cx="129902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E27949F-BBB2-47EE-B583-EE9C1AB60FBD}"/>
              </a:ext>
            </a:extLst>
          </p:cNvPr>
          <p:cNvSpPr/>
          <p:nvPr/>
        </p:nvSpPr>
        <p:spPr>
          <a:xfrm rot="5400000">
            <a:off x="11061369" y="3481942"/>
            <a:ext cx="152400" cy="10191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7599D0F-3898-4AE6-A42F-1A2D99E8F454}"/>
              </a:ext>
            </a:extLst>
          </p:cNvPr>
          <p:cNvSpPr/>
          <p:nvPr/>
        </p:nvSpPr>
        <p:spPr>
          <a:xfrm>
            <a:off x="9421359" y="3915329"/>
            <a:ext cx="169253" cy="1524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C90AECC-A5F9-4E1C-AD76-574775AA17C9}"/>
              </a:ext>
            </a:extLst>
          </p:cNvPr>
          <p:cNvSpPr/>
          <p:nvPr/>
        </p:nvSpPr>
        <p:spPr>
          <a:xfrm>
            <a:off x="9590612" y="4067730"/>
            <a:ext cx="169253" cy="1524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9E94C4-F8A3-433C-8F1F-EB2BD0331C6F}"/>
              </a:ext>
            </a:extLst>
          </p:cNvPr>
          <p:cNvSpPr/>
          <p:nvPr/>
        </p:nvSpPr>
        <p:spPr>
          <a:xfrm>
            <a:off x="8333739" y="3914682"/>
            <a:ext cx="129902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216D962-136A-45BA-B1D6-73AA7C5E1724}"/>
              </a:ext>
            </a:extLst>
          </p:cNvPr>
          <p:cNvSpPr/>
          <p:nvPr/>
        </p:nvSpPr>
        <p:spPr>
          <a:xfrm rot="5400000">
            <a:off x="11061369" y="3634343"/>
            <a:ext cx="152400" cy="10191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7420758-0CC4-4679-9E81-1CC52D66DB3C}"/>
              </a:ext>
            </a:extLst>
          </p:cNvPr>
          <p:cNvSpPr/>
          <p:nvPr/>
        </p:nvSpPr>
        <p:spPr>
          <a:xfrm>
            <a:off x="9743012" y="4220130"/>
            <a:ext cx="169253" cy="1524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4C63716-D9BA-4CAF-AEB1-8A35FE0A7D7F}"/>
              </a:ext>
            </a:extLst>
          </p:cNvPr>
          <p:cNvSpPr/>
          <p:nvPr/>
        </p:nvSpPr>
        <p:spPr>
          <a:xfrm>
            <a:off x="8473165" y="3914682"/>
            <a:ext cx="129902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8FD4CF2-45CC-4F88-A4EC-AAC3561F9FB9}"/>
              </a:ext>
            </a:extLst>
          </p:cNvPr>
          <p:cNvSpPr/>
          <p:nvPr/>
        </p:nvSpPr>
        <p:spPr>
          <a:xfrm rot="5400000">
            <a:off x="11061368" y="3776106"/>
            <a:ext cx="152400" cy="10191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319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3" grpId="0" animBg="1"/>
      <p:bldP spid="6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20" descr="Une image contenant dessin, table&#10;&#10;Description générée automatiquement">
            <a:extLst>
              <a:ext uri="{FF2B5EF4-FFF2-40B4-BE49-F238E27FC236}">
                <a16:creationId xmlns:a16="http://schemas.microsoft.com/office/drawing/2014/main" id="{6D384059-EB43-4434-A374-B32A36A2D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1471" y="1316387"/>
            <a:ext cx="2626176" cy="1106947"/>
          </a:xfrm>
          <a:prstGeom prst="rect">
            <a:avLst/>
          </a:prstGeom>
          <a:ln w="38100"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7" name="Image 36" descr="Une image contenant table, assis, tenant, homme&#10;&#10;Description générée automatiquement">
            <a:extLst>
              <a:ext uri="{FF2B5EF4-FFF2-40B4-BE49-F238E27FC236}">
                <a16:creationId xmlns:a16="http://schemas.microsoft.com/office/drawing/2014/main" id="{FDC267BA-6845-4A1D-B8D5-180709565B6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3241">
            <a:off x="183832" y="423643"/>
            <a:ext cx="1526311" cy="1144733"/>
          </a:xfrm>
          <a:prstGeom prst="rect">
            <a:avLst/>
          </a:prstGeom>
          <a:ln w="38100">
            <a:solidFill>
              <a:schemeClr val="tx1">
                <a:alpha val="56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7" y="534344"/>
            <a:ext cx="2531826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Back to the SVD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6ADB2CBC-1891-4538-8E2E-9D54B88BEB61}"/>
              </a:ext>
            </a:extLst>
          </p:cNvPr>
          <p:cNvSpPr txBox="1"/>
          <p:nvPr/>
        </p:nvSpPr>
        <p:spPr>
          <a:xfrm>
            <a:off x="1893975" y="1432115"/>
            <a:ext cx="108510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ill Sans MT" panose="020B0502020104020203" pitchFamily="34" charset="0"/>
                <a:ea typeface="Cambria" panose="02040503050406030204" pitchFamily="18" charset="0"/>
              </a:rPr>
              <a:t>The SVD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366392F-DD19-49FA-8C08-08D16E86D2A3}"/>
              </a:ext>
            </a:extLst>
          </p:cNvPr>
          <p:cNvSpPr/>
          <p:nvPr/>
        </p:nvSpPr>
        <p:spPr>
          <a:xfrm>
            <a:off x="5415280" y="4067766"/>
            <a:ext cx="1455421" cy="971550"/>
          </a:xfrm>
          <a:prstGeom prst="rect">
            <a:avLst/>
          </a:prstGeom>
          <a:solidFill>
            <a:schemeClr val="bg2">
              <a:lumMod val="9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9" name="Est égal à 48">
            <a:extLst>
              <a:ext uri="{FF2B5EF4-FFF2-40B4-BE49-F238E27FC236}">
                <a16:creationId xmlns:a16="http://schemas.microsoft.com/office/drawing/2014/main" id="{F65BF5FC-27A2-4FB1-B958-EDD7EE0C6B61}"/>
              </a:ext>
            </a:extLst>
          </p:cNvPr>
          <p:cNvSpPr/>
          <p:nvPr/>
        </p:nvSpPr>
        <p:spPr>
          <a:xfrm>
            <a:off x="7209016" y="4343990"/>
            <a:ext cx="490359" cy="358539"/>
          </a:xfrm>
          <a:prstGeom prst="mathEqual">
            <a:avLst>
              <a:gd name="adj1" fmla="val 19172"/>
              <a:gd name="adj2" fmla="val 17557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55615A9-8C0E-428E-ACEB-559C67E38388}"/>
              </a:ext>
            </a:extLst>
          </p:cNvPr>
          <p:cNvSpPr/>
          <p:nvPr/>
        </p:nvSpPr>
        <p:spPr>
          <a:xfrm>
            <a:off x="8089045" y="4067766"/>
            <a:ext cx="1019175" cy="9715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E1FD535-9780-453D-9167-BB5D8491F269}"/>
              </a:ext>
            </a:extLst>
          </p:cNvPr>
          <p:cNvSpPr/>
          <p:nvPr/>
        </p:nvSpPr>
        <p:spPr>
          <a:xfrm>
            <a:off x="9307390" y="4067766"/>
            <a:ext cx="1019175" cy="971550"/>
          </a:xfrm>
          <a:prstGeom prst="rect">
            <a:avLst/>
          </a:prstGeom>
          <a:solidFill>
            <a:srgbClr val="FFCDCD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E997700-DA43-422B-8462-86DD57838F0D}"/>
              </a:ext>
            </a:extLst>
          </p:cNvPr>
          <p:cNvSpPr/>
          <p:nvPr/>
        </p:nvSpPr>
        <p:spPr>
          <a:xfrm>
            <a:off x="10525735" y="4067766"/>
            <a:ext cx="1463065" cy="9715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3802A2E-7EEC-4603-A428-D1A36D8D88F0}"/>
              </a:ext>
            </a:extLst>
          </p:cNvPr>
          <p:cNvSpPr/>
          <p:nvPr/>
        </p:nvSpPr>
        <p:spPr>
          <a:xfrm>
            <a:off x="8102238" y="4077335"/>
            <a:ext cx="129902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E27949F-BBB2-47EE-B583-EE9C1AB60FBD}"/>
              </a:ext>
            </a:extLst>
          </p:cNvPr>
          <p:cNvSpPr/>
          <p:nvPr/>
        </p:nvSpPr>
        <p:spPr>
          <a:xfrm rot="5400000">
            <a:off x="11185828" y="3427321"/>
            <a:ext cx="152402" cy="145354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7599D0F-3898-4AE6-A42F-1A2D99E8F454}"/>
              </a:ext>
            </a:extLst>
          </p:cNvPr>
          <p:cNvSpPr/>
          <p:nvPr/>
        </p:nvSpPr>
        <p:spPr>
          <a:xfrm>
            <a:off x="9319112" y="4077242"/>
            <a:ext cx="169253" cy="1524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C90AECC-A5F9-4E1C-AD76-574775AA17C9}"/>
              </a:ext>
            </a:extLst>
          </p:cNvPr>
          <p:cNvSpPr/>
          <p:nvPr/>
        </p:nvSpPr>
        <p:spPr>
          <a:xfrm>
            <a:off x="9488365" y="4229643"/>
            <a:ext cx="169253" cy="1524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9E94C4-F8A3-433C-8F1F-EB2BD0331C6F}"/>
              </a:ext>
            </a:extLst>
          </p:cNvPr>
          <p:cNvSpPr/>
          <p:nvPr/>
        </p:nvSpPr>
        <p:spPr>
          <a:xfrm>
            <a:off x="8232139" y="4077242"/>
            <a:ext cx="129902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216D962-136A-45BA-B1D6-73AA7C5E1724}"/>
              </a:ext>
            </a:extLst>
          </p:cNvPr>
          <p:cNvSpPr/>
          <p:nvPr/>
        </p:nvSpPr>
        <p:spPr>
          <a:xfrm rot="5400000">
            <a:off x="11185828" y="3579721"/>
            <a:ext cx="152401" cy="145353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7420758-0CC4-4679-9E81-1CC52D66DB3C}"/>
              </a:ext>
            </a:extLst>
          </p:cNvPr>
          <p:cNvSpPr/>
          <p:nvPr/>
        </p:nvSpPr>
        <p:spPr>
          <a:xfrm>
            <a:off x="9640765" y="4382043"/>
            <a:ext cx="169253" cy="1524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4C63716-D9BA-4CAF-AEB1-8A35FE0A7D7F}"/>
              </a:ext>
            </a:extLst>
          </p:cNvPr>
          <p:cNvSpPr/>
          <p:nvPr/>
        </p:nvSpPr>
        <p:spPr>
          <a:xfrm>
            <a:off x="8371565" y="4077242"/>
            <a:ext cx="129902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8FD4CF2-45CC-4F88-A4EC-AAC3561F9FB9}"/>
              </a:ext>
            </a:extLst>
          </p:cNvPr>
          <p:cNvSpPr/>
          <p:nvPr/>
        </p:nvSpPr>
        <p:spPr>
          <a:xfrm rot="5400000">
            <a:off x="11180507" y="3726804"/>
            <a:ext cx="163037" cy="14535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613C4BD4-5572-4F65-98FC-9695C41944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0720" y="4640884"/>
            <a:ext cx="3119897" cy="19871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865568A6-7835-47D9-9090-791356F8876B}"/>
              </a:ext>
            </a:extLst>
          </p:cNvPr>
          <p:cNvCxnSpPr>
            <a:cxnSpLocks/>
          </p:cNvCxnSpPr>
          <p:nvPr/>
        </p:nvCxnSpPr>
        <p:spPr>
          <a:xfrm>
            <a:off x="3625784" y="6154366"/>
            <a:ext cx="389614" cy="399553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6C75A8E8-E742-491E-889E-465AA9606E33}"/>
              </a:ext>
            </a:extLst>
          </p:cNvPr>
          <p:cNvSpPr txBox="1"/>
          <p:nvPr/>
        </p:nvSpPr>
        <p:spPr>
          <a:xfrm>
            <a:off x="1354928" y="5449816"/>
            <a:ext cx="19584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CA" dirty="0">
                <a:latin typeface="Gill Sans MT" panose="020B0502020104020203" pitchFamily="34" charset="0"/>
              </a:rPr>
              <a:t>D</a:t>
            </a:r>
          </a:p>
        </p:txBody>
      </p:sp>
      <p:pic>
        <p:nvPicPr>
          <p:cNvPr id="28" name="Image 27" descr="Une image contenant table&#10;&#10;Description générée automatiquement">
            <a:extLst>
              <a:ext uri="{FF2B5EF4-FFF2-40B4-BE49-F238E27FC236}">
                <a16:creationId xmlns:a16="http://schemas.microsoft.com/office/drawing/2014/main" id="{70FEE91D-9BF5-426B-8521-20C95E3E8D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83" y="2589681"/>
            <a:ext cx="4443029" cy="1391369"/>
          </a:xfrm>
          <a:prstGeom prst="rect">
            <a:avLst/>
          </a:prstGeom>
          <a:ln w="38100"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1571D018-3472-4CCC-BD7C-69BA17DFCEB5}"/>
              </a:ext>
            </a:extLst>
          </p:cNvPr>
          <p:cNvSpPr txBox="1"/>
          <p:nvPr/>
        </p:nvSpPr>
        <p:spPr>
          <a:xfrm>
            <a:off x="1396146" y="4153927"/>
            <a:ext cx="4443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Strictly positive, in order of size</a:t>
            </a:r>
            <a:endParaRPr lang="fr-CA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489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3" grpId="0" animBg="1"/>
      <p:bldP spid="65" grpId="0" animBg="1"/>
      <p:bldP spid="25" grpId="0" animBg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 36" descr="Une image contenant table, assis, tenant, homme&#10;&#10;Description générée automatiquement">
            <a:extLst>
              <a:ext uri="{FF2B5EF4-FFF2-40B4-BE49-F238E27FC236}">
                <a16:creationId xmlns:a16="http://schemas.microsoft.com/office/drawing/2014/main" id="{FDC267BA-6845-4A1D-B8D5-180709565B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3241">
            <a:off x="183832" y="423643"/>
            <a:ext cx="1526311" cy="1144733"/>
          </a:xfrm>
          <a:prstGeom prst="rect">
            <a:avLst/>
          </a:prstGeom>
          <a:ln w="38100">
            <a:solidFill>
              <a:schemeClr val="tx1">
                <a:alpha val="56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7" y="534344"/>
            <a:ext cx="2531826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Back to the SVD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6ADB2CBC-1891-4538-8E2E-9D54B88BEB61}"/>
              </a:ext>
            </a:extLst>
          </p:cNvPr>
          <p:cNvSpPr txBox="1"/>
          <p:nvPr/>
        </p:nvSpPr>
        <p:spPr>
          <a:xfrm>
            <a:off x="1893975" y="1432115"/>
            <a:ext cx="108510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ill Sans MT" panose="020B0502020104020203" pitchFamily="34" charset="0"/>
                <a:ea typeface="Cambria" panose="02040503050406030204" pitchFamily="18" charset="0"/>
              </a:rPr>
              <a:t>Low rank approximation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366392F-DD19-49FA-8C08-08D16E86D2A3}"/>
              </a:ext>
            </a:extLst>
          </p:cNvPr>
          <p:cNvSpPr/>
          <p:nvPr/>
        </p:nvSpPr>
        <p:spPr>
          <a:xfrm>
            <a:off x="4700905" y="3423293"/>
            <a:ext cx="1455421" cy="971550"/>
          </a:xfrm>
          <a:prstGeom prst="rect">
            <a:avLst/>
          </a:prstGeom>
          <a:solidFill>
            <a:schemeClr val="bg2">
              <a:lumMod val="9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9" name="Est égal à 48">
            <a:extLst>
              <a:ext uri="{FF2B5EF4-FFF2-40B4-BE49-F238E27FC236}">
                <a16:creationId xmlns:a16="http://schemas.microsoft.com/office/drawing/2014/main" id="{F65BF5FC-27A2-4FB1-B958-EDD7EE0C6B61}"/>
              </a:ext>
            </a:extLst>
          </p:cNvPr>
          <p:cNvSpPr/>
          <p:nvPr/>
        </p:nvSpPr>
        <p:spPr>
          <a:xfrm>
            <a:off x="6494641" y="3699517"/>
            <a:ext cx="490359" cy="358539"/>
          </a:xfrm>
          <a:prstGeom prst="mathEqual">
            <a:avLst>
              <a:gd name="adj1" fmla="val 19172"/>
              <a:gd name="adj2" fmla="val 17557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55615A9-8C0E-428E-ACEB-559C67E38388}"/>
              </a:ext>
            </a:extLst>
          </p:cNvPr>
          <p:cNvSpPr/>
          <p:nvPr/>
        </p:nvSpPr>
        <p:spPr>
          <a:xfrm>
            <a:off x="7374670" y="3423293"/>
            <a:ext cx="1019175" cy="9715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E1FD535-9780-453D-9167-BB5D8491F269}"/>
              </a:ext>
            </a:extLst>
          </p:cNvPr>
          <p:cNvSpPr/>
          <p:nvPr/>
        </p:nvSpPr>
        <p:spPr>
          <a:xfrm>
            <a:off x="8593015" y="3423293"/>
            <a:ext cx="1019175" cy="971550"/>
          </a:xfrm>
          <a:prstGeom prst="rect">
            <a:avLst/>
          </a:prstGeom>
          <a:solidFill>
            <a:srgbClr val="FFCDCD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E997700-DA43-422B-8462-86DD57838F0D}"/>
              </a:ext>
            </a:extLst>
          </p:cNvPr>
          <p:cNvSpPr/>
          <p:nvPr/>
        </p:nvSpPr>
        <p:spPr>
          <a:xfrm>
            <a:off x="9811360" y="3423293"/>
            <a:ext cx="1463065" cy="9715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3802A2E-7EEC-4603-A428-D1A36D8D88F0}"/>
              </a:ext>
            </a:extLst>
          </p:cNvPr>
          <p:cNvSpPr/>
          <p:nvPr/>
        </p:nvSpPr>
        <p:spPr>
          <a:xfrm>
            <a:off x="7387863" y="3432862"/>
            <a:ext cx="129902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E27949F-BBB2-47EE-B583-EE9C1AB60FBD}"/>
              </a:ext>
            </a:extLst>
          </p:cNvPr>
          <p:cNvSpPr/>
          <p:nvPr/>
        </p:nvSpPr>
        <p:spPr>
          <a:xfrm rot="5400000">
            <a:off x="10471453" y="2782848"/>
            <a:ext cx="152402" cy="145354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7599D0F-3898-4AE6-A42F-1A2D99E8F454}"/>
              </a:ext>
            </a:extLst>
          </p:cNvPr>
          <p:cNvSpPr/>
          <p:nvPr/>
        </p:nvSpPr>
        <p:spPr>
          <a:xfrm>
            <a:off x="8604737" y="3432769"/>
            <a:ext cx="169253" cy="1524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C90AECC-A5F9-4E1C-AD76-574775AA17C9}"/>
              </a:ext>
            </a:extLst>
          </p:cNvPr>
          <p:cNvSpPr/>
          <p:nvPr/>
        </p:nvSpPr>
        <p:spPr>
          <a:xfrm>
            <a:off x="8773990" y="3585170"/>
            <a:ext cx="169253" cy="1524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9E94C4-F8A3-433C-8F1F-EB2BD0331C6F}"/>
              </a:ext>
            </a:extLst>
          </p:cNvPr>
          <p:cNvSpPr/>
          <p:nvPr/>
        </p:nvSpPr>
        <p:spPr>
          <a:xfrm>
            <a:off x="7517544" y="3422442"/>
            <a:ext cx="197411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216D962-136A-45BA-B1D6-73AA7C5E1724}"/>
              </a:ext>
            </a:extLst>
          </p:cNvPr>
          <p:cNvSpPr/>
          <p:nvPr/>
        </p:nvSpPr>
        <p:spPr>
          <a:xfrm rot="5400000">
            <a:off x="10471453" y="2935248"/>
            <a:ext cx="152401" cy="145353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7420758-0CC4-4679-9E81-1CC52D66DB3C}"/>
              </a:ext>
            </a:extLst>
          </p:cNvPr>
          <p:cNvSpPr/>
          <p:nvPr/>
        </p:nvSpPr>
        <p:spPr>
          <a:xfrm>
            <a:off x="8926390" y="3737570"/>
            <a:ext cx="169253" cy="1524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4C63716-D9BA-4CAF-AEB1-8A35FE0A7D7F}"/>
              </a:ext>
            </a:extLst>
          </p:cNvPr>
          <p:cNvSpPr/>
          <p:nvPr/>
        </p:nvSpPr>
        <p:spPr>
          <a:xfrm>
            <a:off x="7685147" y="3424007"/>
            <a:ext cx="204922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8FD4CF2-45CC-4F88-A4EC-AAC3561F9FB9}"/>
              </a:ext>
            </a:extLst>
          </p:cNvPr>
          <p:cNvSpPr/>
          <p:nvPr/>
        </p:nvSpPr>
        <p:spPr>
          <a:xfrm rot="5400000">
            <a:off x="10466132" y="3082331"/>
            <a:ext cx="163037" cy="14535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613C4BD4-5572-4F65-98FC-9695C4194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00" y="2730804"/>
            <a:ext cx="3119897" cy="19871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865568A6-7835-47D9-9090-791356F8876B}"/>
              </a:ext>
            </a:extLst>
          </p:cNvPr>
          <p:cNvCxnSpPr>
            <a:cxnSpLocks/>
          </p:cNvCxnSpPr>
          <p:nvPr/>
        </p:nvCxnSpPr>
        <p:spPr>
          <a:xfrm>
            <a:off x="2893717" y="4236636"/>
            <a:ext cx="389614" cy="399553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6C75A8E8-E742-491E-889E-465AA9606E33}"/>
              </a:ext>
            </a:extLst>
          </p:cNvPr>
          <p:cNvSpPr txBox="1"/>
          <p:nvPr/>
        </p:nvSpPr>
        <p:spPr>
          <a:xfrm>
            <a:off x="584808" y="3539736"/>
            <a:ext cx="19584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CA" dirty="0">
                <a:latin typeface="Gill Sans MT" panose="020B0502020104020203" pitchFamily="34" charset="0"/>
              </a:rPr>
              <a:t>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56CD99-9930-4A56-BC16-D96827F72B57}"/>
              </a:ext>
            </a:extLst>
          </p:cNvPr>
          <p:cNvSpPr/>
          <p:nvPr/>
        </p:nvSpPr>
        <p:spPr>
          <a:xfrm>
            <a:off x="7845792" y="3429805"/>
            <a:ext cx="182438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E2217BB-6386-4C4D-9C1B-809812C4DE74}"/>
              </a:ext>
            </a:extLst>
          </p:cNvPr>
          <p:cNvSpPr/>
          <p:nvPr/>
        </p:nvSpPr>
        <p:spPr>
          <a:xfrm>
            <a:off x="9087668" y="3889970"/>
            <a:ext cx="169253" cy="152401"/>
          </a:xfrm>
          <a:prstGeom prst="rect">
            <a:avLst/>
          </a:prstGeom>
          <a:solidFill>
            <a:srgbClr val="FF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972830B-E236-4C41-8971-09ADA2EE9C85}"/>
              </a:ext>
            </a:extLst>
          </p:cNvPr>
          <p:cNvSpPr/>
          <p:nvPr/>
        </p:nvSpPr>
        <p:spPr>
          <a:xfrm rot="5400000">
            <a:off x="10456605" y="3244333"/>
            <a:ext cx="163037" cy="14535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2407E70-CB06-4708-A2DB-E46E064F6891}"/>
              </a:ext>
            </a:extLst>
          </p:cNvPr>
          <p:cNvSpPr/>
          <p:nvPr/>
        </p:nvSpPr>
        <p:spPr>
          <a:xfrm>
            <a:off x="8034091" y="3420280"/>
            <a:ext cx="164888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2FA53B1-6E6B-458E-A123-E31C741B1379}"/>
              </a:ext>
            </a:extLst>
          </p:cNvPr>
          <p:cNvSpPr/>
          <p:nvPr/>
        </p:nvSpPr>
        <p:spPr>
          <a:xfrm>
            <a:off x="9254638" y="4042371"/>
            <a:ext cx="169253" cy="167078"/>
          </a:xfrm>
          <a:prstGeom prst="rect">
            <a:avLst/>
          </a:prstGeom>
          <a:solidFill>
            <a:srgbClr val="FF9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C614768-281E-43BF-B3F9-94AE21591D9C}"/>
              </a:ext>
            </a:extLst>
          </p:cNvPr>
          <p:cNvSpPr/>
          <p:nvPr/>
        </p:nvSpPr>
        <p:spPr>
          <a:xfrm rot="5400000">
            <a:off x="10466131" y="3387131"/>
            <a:ext cx="163037" cy="14535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81A3D3C-FDCA-4E3F-9EE3-0FFABE6B1C9B}"/>
              </a:ext>
            </a:extLst>
          </p:cNvPr>
          <p:cNvSpPr/>
          <p:nvPr/>
        </p:nvSpPr>
        <p:spPr>
          <a:xfrm>
            <a:off x="9423892" y="4209449"/>
            <a:ext cx="176938" cy="169571"/>
          </a:xfrm>
          <a:prstGeom prst="rect">
            <a:avLst/>
          </a:prstGeom>
          <a:solidFill>
            <a:srgbClr val="FFB9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652C55B-7452-4064-B4D2-4A47CDD6250D}"/>
              </a:ext>
            </a:extLst>
          </p:cNvPr>
          <p:cNvSpPr/>
          <p:nvPr/>
        </p:nvSpPr>
        <p:spPr>
          <a:xfrm>
            <a:off x="8203344" y="3439281"/>
            <a:ext cx="174569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6539B3-0271-40C2-8B2C-1D85A66C2710}"/>
              </a:ext>
            </a:extLst>
          </p:cNvPr>
          <p:cNvSpPr/>
          <p:nvPr/>
        </p:nvSpPr>
        <p:spPr>
          <a:xfrm rot="5400000">
            <a:off x="10452182" y="3563083"/>
            <a:ext cx="190936" cy="14535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6" name="Croix 35">
            <a:extLst>
              <a:ext uri="{FF2B5EF4-FFF2-40B4-BE49-F238E27FC236}">
                <a16:creationId xmlns:a16="http://schemas.microsoft.com/office/drawing/2014/main" id="{7BF17FF3-6C96-41F0-96A1-EC0345BE2D57}"/>
              </a:ext>
            </a:extLst>
          </p:cNvPr>
          <p:cNvSpPr/>
          <p:nvPr/>
        </p:nvSpPr>
        <p:spPr>
          <a:xfrm rot="2693324">
            <a:off x="9426993" y="4217947"/>
            <a:ext cx="164128" cy="168185"/>
          </a:xfrm>
          <a:prstGeom prst="plus">
            <a:avLst>
              <a:gd name="adj" fmla="val 39286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8" name="Croix 37">
            <a:extLst>
              <a:ext uri="{FF2B5EF4-FFF2-40B4-BE49-F238E27FC236}">
                <a16:creationId xmlns:a16="http://schemas.microsoft.com/office/drawing/2014/main" id="{B9F702AA-E71C-4379-B0BE-0349A08D5E1D}"/>
              </a:ext>
            </a:extLst>
          </p:cNvPr>
          <p:cNvSpPr/>
          <p:nvPr/>
        </p:nvSpPr>
        <p:spPr>
          <a:xfrm rot="2693324">
            <a:off x="9257943" y="4051083"/>
            <a:ext cx="164128" cy="168185"/>
          </a:xfrm>
          <a:prstGeom prst="plus">
            <a:avLst>
              <a:gd name="adj" fmla="val 39286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Croix 38">
            <a:extLst>
              <a:ext uri="{FF2B5EF4-FFF2-40B4-BE49-F238E27FC236}">
                <a16:creationId xmlns:a16="http://schemas.microsoft.com/office/drawing/2014/main" id="{BBD1E285-6890-470D-8BDA-F9EBD2D28F75}"/>
              </a:ext>
            </a:extLst>
          </p:cNvPr>
          <p:cNvSpPr/>
          <p:nvPr/>
        </p:nvSpPr>
        <p:spPr>
          <a:xfrm rot="2693324">
            <a:off x="8033628" y="3823099"/>
            <a:ext cx="164128" cy="168185"/>
          </a:xfrm>
          <a:prstGeom prst="plus">
            <a:avLst>
              <a:gd name="adj" fmla="val 39286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0" name="Croix 39">
            <a:extLst>
              <a:ext uri="{FF2B5EF4-FFF2-40B4-BE49-F238E27FC236}">
                <a16:creationId xmlns:a16="http://schemas.microsoft.com/office/drawing/2014/main" id="{810760F3-8812-4FE1-91B8-4B27C102FA4F}"/>
              </a:ext>
            </a:extLst>
          </p:cNvPr>
          <p:cNvSpPr/>
          <p:nvPr/>
        </p:nvSpPr>
        <p:spPr>
          <a:xfrm rot="2693324">
            <a:off x="8226494" y="3820040"/>
            <a:ext cx="164128" cy="168185"/>
          </a:xfrm>
          <a:prstGeom prst="plus">
            <a:avLst>
              <a:gd name="adj" fmla="val 39286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1" name="Croix 40">
            <a:extLst>
              <a:ext uri="{FF2B5EF4-FFF2-40B4-BE49-F238E27FC236}">
                <a16:creationId xmlns:a16="http://schemas.microsoft.com/office/drawing/2014/main" id="{E6E77437-CB8D-47B2-9427-5C33CE492506}"/>
              </a:ext>
            </a:extLst>
          </p:cNvPr>
          <p:cNvSpPr/>
          <p:nvPr/>
        </p:nvSpPr>
        <p:spPr>
          <a:xfrm rot="2693324">
            <a:off x="10487334" y="4073029"/>
            <a:ext cx="164128" cy="168185"/>
          </a:xfrm>
          <a:prstGeom prst="plus">
            <a:avLst>
              <a:gd name="adj" fmla="val 39286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2" name="Croix 41">
            <a:extLst>
              <a:ext uri="{FF2B5EF4-FFF2-40B4-BE49-F238E27FC236}">
                <a16:creationId xmlns:a16="http://schemas.microsoft.com/office/drawing/2014/main" id="{1FD15178-F5A8-42C9-8CF4-19F2667DFC76}"/>
              </a:ext>
            </a:extLst>
          </p:cNvPr>
          <p:cNvSpPr/>
          <p:nvPr/>
        </p:nvSpPr>
        <p:spPr>
          <a:xfrm rot="2693324">
            <a:off x="10496856" y="4234827"/>
            <a:ext cx="164128" cy="168185"/>
          </a:xfrm>
          <a:prstGeom prst="plus">
            <a:avLst>
              <a:gd name="adj" fmla="val 39286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92DC094-7557-42A5-A43D-0985AEC484F2}"/>
              </a:ext>
            </a:extLst>
          </p:cNvPr>
          <p:cNvSpPr/>
          <p:nvPr/>
        </p:nvSpPr>
        <p:spPr>
          <a:xfrm>
            <a:off x="7374670" y="5019790"/>
            <a:ext cx="663083" cy="9715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14AEE7B-5DC9-40B0-9D7D-A24D29E1585A}"/>
              </a:ext>
            </a:extLst>
          </p:cNvPr>
          <p:cNvSpPr/>
          <p:nvPr/>
        </p:nvSpPr>
        <p:spPr>
          <a:xfrm>
            <a:off x="8252432" y="5019790"/>
            <a:ext cx="663905" cy="619078"/>
          </a:xfrm>
          <a:prstGeom prst="rect">
            <a:avLst/>
          </a:prstGeom>
          <a:solidFill>
            <a:srgbClr val="FFCDCD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545C49E-32BE-4162-98E3-F09274F5023D}"/>
              </a:ext>
            </a:extLst>
          </p:cNvPr>
          <p:cNvSpPr/>
          <p:nvPr/>
        </p:nvSpPr>
        <p:spPr>
          <a:xfrm>
            <a:off x="9131016" y="5013922"/>
            <a:ext cx="1463065" cy="629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4A92FAB-D3EF-49AC-95C6-3D2738ADE0A3}"/>
              </a:ext>
            </a:extLst>
          </p:cNvPr>
          <p:cNvSpPr/>
          <p:nvPr/>
        </p:nvSpPr>
        <p:spPr>
          <a:xfrm>
            <a:off x="7387863" y="5029359"/>
            <a:ext cx="129902" cy="9650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E744F58-8F47-42F4-BBF2-C451B2F4EB56}"/>
              </a:ext>
            </a:extLst>
          </p:cNvPr>
          <p:cNvSpPr/>
          <p:nvPr/>
        </p:nvSpPr>
        <p:spPr>
          <a:xfrm rot="5400000">
            <a:off x="9791109" y="4373477"/>
            <a:ext cx="152402" cy="145354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F903354-1848-4700-B268-57C701C8B78D}"/>
              </a:ext>
            </a:extLst>
          </p:cNvPr>
          <p:cNvSpPr/>
          <p:nvPr/>
        </p:nvSpPr>
        <p:spPr>
          <a:xfrm>
            <a:off x="8264153" y="5029265"/>
            <a:ext cx="169253" cy="1524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36723CF-138D-4D8D-A8F8-4125AAED2A60}"/>
              </a:ext>
            </a:extLst>
          </p:cNvPr>
          <p:cNvSpPr/>
          <p:nvPr/>
        </p:nvSpPr>
        <p:spPr>
          <a:xfrm>
            <a:off x="8433406" y="5181666"/>
            <a:ext cx="169253" cy="1524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3220DC0-0C4F-4B9E-A884-A47CA81D0AF3}"/>
              </a:ext>
            </a:extLst>
          </p:cNvPr>
          <p:cNvSpPr/>
          <p:nvPr/>
        </p:nvSpPr>
        <p:spPr>
          <a:xfrm>
            <a:off x="8585806" y="5334066"/>
            <a:ext cx="169253" cy="1524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15E7061-0A73-41AA-A357-4CD9ADB936D3}"/>
              </a:ext>
            </a:extLst>
          </p:cNvPr>
          <p:cNvSpPr/>
          <p:nvPr/>
        </p:nvSpPr>
        <p:spPr>
          <a:xfrm>
            <a:off x="8747084" y="5486466"/>
            <a:ext cx="169253" cy="152401"/>
          </a:xfrm>
          <a:prstGeom prst="rect">
            <a:avLst/>
          </a:prstGeom>
          <a:solidFill>
            <a:srgbClr val="FF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5A24BE36-B7AD-473E-804E-A437040E685E}"/>
              </a:ext>
            </a:extLst>
          </p:cNvPr>
          <p:cNvGrpSpPr/>
          <p:nvPr/>
        </p:nvGrpSpPr>
        <p:grpSpPr>
          <a:xfrm>
            <a:off x="6659617" y="5297037"/>
            <a:ext cx="414568" cy="358539"/>
            <a:chOff x="6531224" y="5300188"/>
            <a:chExt cx="499533" cy="338744"/>
          </a:xfrm>
        </p:grpSpPr>
        <p:sp>
          <p:nvSpPr>
            <p:cNvPr id="6" name="Organigramme : Bande perforée 5">
              <a:extLst>
                <a:ext uri="{FF2B5EF4-FFF2-40B4-BE49-F238E27FC236}">
                  <a16:creationId xmlns:a16="http://schemas.microsoft.com/office/drawing/2014/main" id="{FF5BF7DA-F478-40A4-BA4E-0DB87CC2BF23}"/>
                </a:ext>
              </a:extLst>
            </p:cNvPr>
            <p:cNvSpPr/>
            <p:nvPr/>
          </p:nvSpPr>
          <p:spPr>
            <a:xfrm>
              <a:off x="6531224" y="5300188"/>
              <a:ext cx="499533" cy="136795"/>
            </a:xfrm>
            <a:prstGeom prst="flowChartPunchedTap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86" name="Organigramme : Bande perforée 85">
              <a:extLst>
                <a:ext uri="{FF2B5EF4-FFF2-40B4-BE49-F238E27FC236}">
                  <a16:creationId xmlns:a16="http://schemas.microsoft.com/office/drawing/2014/main" id="{4D7851BA-50D3-4417-8E24-EE001200EDAB}"/>
                </a:ext>
              </a:extLst>
            </p:cNvPr>
            <p:cNvSpPr/>
            <p:nvPr/>
          </p:nvSpPr>
          <p:spPr>
            <a:xfrm>
              <a:off x="6531224" y="5502137"/>
              <a:ext cx="499533" cy="136795"/>
            </a:xfrm>
            <a:prstGeom prst="flowChartPunchedTap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sp>
        <p:nvSpPr>
          <p:cNvPr id="87" name="Rectangle 86">
            <a:extLst>
              <a:ext uri="{FF2B5EF4-FFF2-40B4-BE49-F238E27FC236}">
                <a16:creationId xmlns:a16="http://schemas.microsoft.com/office/drawing/2014/main" id="{14F94533-1EB3-4728-B8EB-0D8ABB3CE159}"/>
              </a:ext>
            </a:extLst>
          </p:cNvPr>
          <p:cNvSpPr/>
          <p:nvPr/>
        </p:nvSpPr>
        <p:spPr>
          <a:xfrm>
            <a:off x="4700905" y="5024046"/>
            <a:ext cx="1455421" cy="971550"/>
          </a:xfrm>
          <a:prstGeom prst="rect">
            <a:avLst/>
          </a:prstGeom>
          <a:solidFill>
            <a:schemeClr val="bg2">
              <a:lumMod val="9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13745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3" grpId="2" animBg="1"/>
      <p:bldP spid="53" grpId="3" animBg="1"/>
      <p:bldP spid="54" grpId="0" animBg="1"/>
      <p:bldP spid="54" grpId="1" animBg="1"/>
      <p:bldP spid="54" grpId="2" animBg="1"/>
      <p:bldP spid="54" grpId="3" animBg="1"/>
      <p:bldP spid="55" grpId="0" animBg="1"/>
      <p:bldP spid="55" grpId="1" animBg="1"/>
      <p:bldP spid="55" grpId="2" animBg="1"/>
      <p:bldP spid="55" grpId="3" animBg="1"/>
      <p:bldP spid="59" grpId="0" animBg="1"/>
      <p:bldP spid="59" grpId="1" animBg="1"/>
      <p:bldP spid="59" grpId="2" animBg="1"/>
      <p:bldP spid="59" grpId="3" animBg="1"/>
      <p:bldP spid="60" grpId="0" animBg="1"/>
      <p:bldP spid="60" grpId="1" animBg="1"/>
      <p:bldP spid="60" grpId="2" animBg="1"/>
      <p:bldP spid="60" grpId="3" animBg="1"/>
      <p:bldP spid="61" grpId="0" animBg="1"/>
      <p:bldP spid="61" grpId="1" animBg="1"/>
      <p:bldP spid="61" grpId="2" animBg="1"/>
      <p:bldP spid="61" grpId="3" animBg="1"/>
      <p:bldP spid="62" grpId="0" animBg="1"/>
      <p:bldP spid="62" grpId="1" animBg="1"/>
      <p:bldP spid="62" grpId="2" animBg="1"/>
      <p:bldP spid="62" grpId="3" animBg="1"/>
      <p:bldP spid="63" grpId="0" animBg="1"/>
      <p:bldP spid="63" grpId="1" animBg="1"/>
      <p:bldP spid="63" grpId="2" animBg="1"/>
      <p:bldP spid="63" grpId="3" animBg="1"/>
      <p:bldP spid="65" grpId="0" animBg="1"/>
      <p:bldP spid="65" grpId="1" animBg="1"/>
      <p:bldP spid="65" grpId="2" animBg="1"/>
      <p:bldP spid="65" grpId="3" animBg="1"/>
      <p:bldP spid="25" grpId="0" animBg="1"/>
      <p:bldP spid="22" grpId="0" animBg="1"/>
      <p:bldP spid="22" grpId="1" animBg="1"/>
      <p:bldP spid="22" grpId="2" animBg="1"/>
      <p:bldP spid="22" grpId="3" animBg="1"/>
      <p:bldP spid="27" grpId="0" animBg="1"/>
      <p:bldP spid="27" grpId="1" animBg="1"/>
      <p:bldP spid="27" grpId="2" animBg="1"/>
      <p:bldP spid="27" grpId="3" animBg="1"/>
      <p:bldP spid="28" grpId="0" animBg="1"/>
      <p:bldP spid="28" grpId="1" animBg="1"/>
      <p:bldP spid="28" grpId="2" animBg="1"/>
      <p:bldP spid="28" grpId="3" animBg="1"/>
      <p:bldP spid="29" grpId="0" animBg="1"/>
      <p:bldP spid="29" grpId="1" animBg="1"/>
      <p:bldP spid="29" grpId="2" animBg="1"/>
      <p:bldP spid="30" grpId="0" animBg="1"/>
      <p:bldP spid="30" grpId="1" animBg="1"/>
      <p:bldP spid="30" grpId="2" animBg="1"/>
      <p:bldP spid="31" grpId="0" animBg="1"/>
      <p:bldP spid="31" grpId="1" animBg="1"/>
      <p:bldP spid="31" grpId="2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5" grpId="0" animBg="1"/>
      <p:bldP spid="35" grpId="1" animBg="1"/>
      <p:bldP spid="35" grpId="2" animBg="1"/>
      <p:bldP spid="36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4" grpId="0" animBg="1"/>
      <p:bldP spid="45" grpId="0" animBg="1"/>
      <p:bldP spid="46" grpId="0" animBg="1"/>
      <p:bldP spid="47" grpId="0" animBg="1"/>
      <p:bldP spid="56" grpId="0" animBg="1"/>
      <p:bldP spid="57" grpId="0" animBg="1"/>
      <p:bldP spid="58" grpId="0" animBg="1"/>
      <p:bldP spid="67" grpId="0" animBg="1"/>
      <p:bldP spid="71" grpId="0" animBg="1"/>
      <p:bldP spid="8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 36" descr="Une image contenant table, assis, tenant, homme&#10;&#10;Description générée automatiquement">
            <a:extLst>
              <a:ext uri="{FF2B5EF4-FFF2-40B4-BE49-F238E27FC236}">
                <a16:creationId xmlns:a16="http://schemas.microsoft.com/office/drawing/2014/main" id="{FDC267BA-6845-4A1D-B8D5-180709565B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3241">
            <a:off x="183832" y="423643"/>
            <a:ext cx="1526311" cy="1144733"/>
          </a:xfrm>
          <a:prstGeom prst="rect">
            <a:avLst/>
          </a:prstGeom>
          <a:ln w="38100">
            <a:solidFill>
              <a:schemeClr val="tx1">
                <a:alpha val="56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7" y="534344"/>
            <a:ext cx="2531826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Back to the SVD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6ADB2CBC-1891-4538-8E2E-9D54B88BEB61}"/>
              </a:ext>
            </a:extLst>
          </p:cNvPr>
          <p:cNvSpPr txBox="1"/>
          <p:nvPr/>
        </p:nvSpPr>
        <p:spPr>
          <a:xfrm>
            <a:off x="1893975" y="1432115"/>
            <a:ext cx="108510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ill Sans MT" panose="020B0502020104020203" pitchFamily="34" charset="0"/>
                <a:ea typeface="Cambria" panose="02040503050406030204" pitchFamily="18" charset="0"/>
              </a:rPr>
              <a:t>Low rank approximation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F5079C0-BD65-48C4-84E2-AB4479CD9004}"/>
              </a:ext>
            </a:extLst>
          </p:cNvPr>
          <p:cNvSpPr txBox="1"/>
          <p:nvPr/>
        </p:nvSpPr>
        <p:spPr>
          <a:xfrm>
            <a:off x="2556933" y="2667000"/>
            <a:ext cx="870373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>
                <a:latin typeface="Gill Sans MT" panose="020B0502020104020203" pitchFamily="34" charset="0"/>
              </a:rPr>
              <a:t>Can </a:t>
            </a:r>
            <a:r>
              <a:rPr lang="fr-CA" sz="2400" dirty="0" err="1">
                <a:latin typeface="Gill Sans MT" panose="020B0502020104020203" pitchFamily="34" charset="0"/>
              </a:rPr>
              <a:t>be</a:t>
            </a:r>
            <a:r>
              <a:rPr lang="fr-CA" sz="2400" dirty="0">
                <a:latin typeface="Gill Sans MT" panose="020B0502020104020203" pitchFamily="34" charset="0"/>
              </a:rPr>
              <a:t> </a:t>
            </a:r>
            <a:r>
              <a:rPr lang="fr-CA" sz="2400" dirty="0" err="1">
                <a:latin typeface="Gill Sans MT" panose="020B0502020104020203" pitchFamily="34" charset="0"/>
              </a:rPr>
              <a:t>used</a:t>
            </a:r>
            <a:r>
              <a:rPr lang="fr-CA" sz="2400" dirty="0">
                <a:latin typeface="Gill Sans MT" panose="020B0502020104020203" pitchFamily="34" charset="0"/>
              </a:rPr>
              <a:t> in practice:</a:t>
            </a:r>
          </a:p>
          <a:p>
            <a:endParaRPr lang="fr-CA" sz="2400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2400" dirty="0">
                <a:latin typeface="Gill Sans MT" panose="020B0502020104020203" pitchFamily="34" charset="0"/>
              </a:rPr>
              <a:t>Principal component </a:t>
            </a:r>
            <a:r>
              <a:rPr lang="fr-CA" sz="2400" dirty="0" err="1">
                <a:latin typeface="Gill Sans MT" panose="020B0502020104020203" pitchFamily="34" charset="0"/>
              </a:rPr>
              <a:t>analysis</a:t>
            </a:r>
            <a:endParaRPr lang="fr-CA" sz="2400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2400" dirty="0" err="1">
                <a:latin typeface="Gill Sans MT" panose="020B0502020104020203" pitchFamily="34" charset="0"/>
              </a:rPr>
              <a:t>Tensor</a:t>
            </a:r>
            <a:r>
              <a:rPr lang="fr-CA" sz="2400" dirty="0">
                <a:latin typeface="Gill Sans MT" panose="020B0502020104020203" pitchFamily="34" charset="0"/>
              </a:rPr>
              <a:t> networks (To </a:t>
            </a:r>
            <a:r>
              <a:rPr lang="fr-CA" sz="2400" dirty="0" err="1">
                <a:latin typeface="Gill Sans MT" panose="020B0502020104020203" pitchFamily="34" charset="0"/>
              </a:rPr>
              <a:t>be</a:t>
            </a:r>
            <a:r>
              <a:rPr lang="fr-CA" sz="2400" dirty="0">
                <a:latin typeface="Gill Sans MT" panose="020B0502020104020203" pitchFamily="34" charset="0"/>
              </a:rPr>
              <a:t> </a:t>
            </a:r>
            <a:r>
              <a:rPr lang="fr-CA" sz="2400" dirty="0" err="1">
                <a:latin typeface="Gill Sans MT" panose="020B0502020104020203" pitchFamily="34" charset="0"/>
              </a:rPr>
              <a:t>seen</a:t>
            </a:r>
            <a:r>
              <a:rPr lang="fr-CA" sz="2400" dirty="0">
                <a:latin typeface="Gill Sans MT" panose="020B0502020104020203" pitchFamily="34" charset="0"/>
              </a:rPr>
              <a:t> </a:t>
            </a:r>
            <a:r>
              <a:rPr lang="fr-CA" sz="2400" dirty="0" err="1">
                <a:latin typeface="Gill Sans MT" panose="020B0502020104020203" pitchFamily="34" charset="0"/>
              </a:rPr>
              <a:t>later</a:t>
            </a:r>
            <a:r>
              <a:rPr lang="fr-CA" sz="2400" dirty="0">
                <a:latin typeface="Gill Sans MT" panose="020B0502020104020203" pitchFamily="34" charset="0"/>
              </a:rPr>
              <a:t> !!!)</a:t>
            </a:r>
          </a:p>
          <a:p>
            <a:r>
              <a:rPr lang="fr-CA" sz="2400" dirty="0">
                <a:latin typeface="Gill Sans MT" panose="020B0502020104020203" pitchFamily="34" charset="0"/>
              </a:rPr>
              <a:t>    </a:t>
            </a:r>
          </a:p>
          <a:p>
            <a:r>
              <a:rPr lang="fr-CA" sz="2400" dirty="0">
                <a:latin typeface="Gill Sans MT" panose="020B0502020104020203" pitchFamily="34" charset="0"/>
              </a:rPr>
              <a:t>     </a:t>
            </a:r>
            <a:r>
              <a:rPr lang="fr-CA" sz="2400" dirty="0" err="1">
                <a:latin typeface="Gill Sans MT" panose="020B0502020104020203" pitchFamily="34" charset="0"/>
              </a:rPr>
              <a:t>Many</a:t>
            </a:r>
            <a:r>
              <a:rPr lang="fr-CA" sz="2400" dirty="0">
                <a:latin typeface="Gill Sans MT" panose="020B0502020104020203" pitchFamily="34" charset="0"/>
              </a:rPr>
              <a:t> more…</a:t>
            </a:r>
          </a:p>
          <a:p>
            <a:endParaRPr lang="fr-CA" sz="2400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2400" dirty="0">
                <a:latin typeface="Gill Sans MT" panose="020B0502020104020203" pitchFamily="34" charset="0"/>
              </a:rPr>
              <a:t>…</a:t>
            </a:r>
            <a:r>
              <a:rPr lang="fr-CA" sz="2400" dirty="0" err="1">
                <a:latin typeface="Gill Sans MT" panose="020B0502020104020203" pitchFamily="34" charset="0"/>
              </a:rPr>
              <a:t>including</a:t>
            </a:r>
            <a:r>
              <a:rPr lang="fr-CA" sz="2400" dirty="0">
                <a:latin typeface="Gill Sans MT" panose="020B0502020104020203" pitchFamily="34" charset="0"/>
              </a:rPr>
              <a:t>… image compression</a:t>
            </a:r>
          </a:p>
        </p:txBody>
      </p:sp>
      <p:sp>
        <p:nvSpPr>
          <p:cNvPr id="3" name="Explosion : 8 points 2">
            <a:extLst>
              <a:ext uri="{FF2B5EF4-FFF2-40B4-BE49-F238E27FC236}">
                <a16:creationId xmlns:a16="http://schemas.microsoft.com/office/drawing/2014/main" id="{8CE95BC5-050D-417A-B2CB-7DBD618118B5}"/>
              </a:ext>
            </a:extLst>
          </p:cNvPr>
          <p:cNvSpPr/>
          <p:nvPr/>
        </p:nvSpPr>
        <p:spPr>
          <a:xfrm rot="1270911">
            <a:off x="8126332" y="4018604"/>
            <a:ext cx="3017470" cy="2499828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WOW!</a:t>
            </a:r>
          </a:p>
        </p:txBody>
      </p:sp>
      <p:sp>
        <p:nvSpPr>
          <p:cNvPr id="5" name="Explosion : 14 points 4">
            <a:extLst>
              <a:ext uri="{FF2B5EF4-FFF2-40B4-BE49-F238E27FC236}">
                <a16:creationId xmlns:a16="http://schemas.microsoft.com/office/drawing/2014/main" id="{F8C39C58-BE61-4CD1-9E0C-6B597F68D81E}"/>
              </a:ext>
            </a:extLst>
          </p:cNvPr>
          <p:cNvSpPr/>
          <p:nvPr/>
        </p:nvSpPr>
        <p:spPr>
          <a:xfrm>
            <a:off x="7924800" y="1715310"/>
            <a:ext cx="3217334" cy="2267282"/>
          </a:xfrm>
          <a:prstGeom prst="irregularSeal2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solidFill>
                  <a:schemeClr val="tx1"/>
                </a:solidFill>
              </a:rPr>
              <a:t>All </a:t>
            </a:r>
            <a:r>
              <a:rPr lang="fr-CA" dirty="0" err="1">
                <a:solidFill>
                  <a:schemeClr val="tx1"/>
                </a:solidFill>
              </a:rPr>
              <a:t>amazing</a:t>
            </a:r>
            <a:r>
              <a:rPr lang="fr-CA" dirty="0">
                <a:solidFill>
                  <a:schemeClr val="tx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45837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signe, parapluie, avant, assis&#10;&#10;Description générée automatiquement">
            <a:extLst>
              <a:ext uri="{FF2B5EF4-FFF2-40B4-BE49-F238E27FC236}">
                <a16:creationId xmlns:a16="http://schemas.microsoft.com/office/drawing/2014/main" id="{F2FA1C63-DC38-41B1-AF6F-3DA249E1DE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214" y="124937"/>
            <a:ext cx="2571571" cy="1887533"/>
          </a:xfrm>
          <a:prstGeom prst="rect">
            <a:avLst/>
          </a:prstGeom>
          <a:ln w="47625">
            <a:solidFill>
              <a:schemeClr val="tx1"/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3756453-6105-4DFC-9038-3F48BF51184A}"/>
              </a:ext>
            </a:extLst>
          </p:cNvPr>
          <p:cNvSpPr txBox="1"/>
          <p:nvPr/>
        </p:nvSpPr>
        <p:spPr>
          <a:xfrm>
            <a:off x="2926555" y="736007"/>
            <a:ext cx="6643688" cy="707886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>
                <a:alpha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4000" dirty="0">
                <a:latin typeface="Gill Sans MT" panose="020B0502020104020203" pitchFamily="34" charset="0"/>
              </a:rPr>
              <a:t>Images and compression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0CA2E12-79FC-422B-B860-1B4F4B7858FF}"/>
              </a:ext>
            </a:extLst>
          </p:cNvPr>
          <p:cNvSpPr txBox="1"/>
          <p:nvPr/>
        </p:nvSpPr>
        <p:spPr>
          <a:xfrm>
            <a:off x="978992" y="2602293"/>
            <a:ext cx="108510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Gill Sans MT" panose="020B0502020104020203" pitchFamily="34" charset="0"/>
                <a:ea typeface="Cambria" panose="02040503050406030204" pitchFamily="18" charset="0"/>
              </a:rPr>
              <a:t>Images are matrices…</a:t>
            </a:r>
          </a:p>
          <a:p>
            <a:r>
              <a:rPr lang="en-US" sz="4800" dirty="0">
                <a:latin typeface="Gill Sans MT" panose="020B0502020104020203" pitchFamily="34" charset="0"/>
                <a:ea typeface="Cambria" panose="02040503050406030204" pitchFamily="18" charset="0"/>
              </a:rPr>
              <a:t>	…see where we are going? </a:t>
            </a:r>
          </a:p>
          <a:p>
            <a:r>
              <a:rPr lang="en-US" sz="4800" dirty="0">
                <a:latin typeface="Gill Sans MT" panose="020B0502020104020203" pitchFamily="34" charset="0"/>
                <a:ea typeface="Cambria" panose="02040503050406030204" pitchFamily="18" charset="0"/>
              </a:rPr>
              <a:t>	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265E0A7-C4A3-45DE-A2F0-ADD947ED96EE}"/>
              </a:ext>
            </a:extLst>
          </p:cNvPr>
          <p:cNvSpPr txBox="1"/>
          <p:nvPr/>
        </p:nvSpPr>
        <p:spPr>
          <a:xfrm>
            <a:off x="2313518" y="4377734"/>
            <a:ext cx="75649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latin typeface="Gill Sans MT" panose="020B0502020104020203" pitchFamily="34" charset="0"/>
              <a:ea typeface="Cambria" panose="02040503050406030204" pitchFamily="18" charset="0"/>
            </a:endParaRPr>
          </a:p>
          <a:p>
            <a:endParaRPr lang="en-US" sz="2800" dirty="0">
              <a:latin typeface="Gill Sans MT" panose="020B0502020104020203" pitchFamily="34" charset="0"/>
              <a:ea typeface="Cambria" panose="02040503050406030204" pitchFamily="18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50C9195-2D8F-4C61-8D6C-AABA666DE614}"/>
              </a:ext>
            </a:extLst>
          </p:cNvPr>
          <p:cNvSpPr txBox="1"/>
          <p:nvPr/>
        </p:nvSpPr>
        <p:spPr>
          <a:xfrm>
            <a:off x="2465918" y="4530134"/>
            <a:ext cx="75649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As images are basically matrices. We can use SVD on them to compress them. </a:t>
            </a:r>
          </a:p>
          <a:p>
            <a:endParaRPr lang="en-US" sz="2800" dirty="0">
              <a:latin typeface="Gill Sans MT" panose="020B0502020104020203" pitchFamily="34" charset="0"/>
              <a:ea typeface="Cambria" panose="02040503050406030204" pitchFamily="18" charset="0"/>
            </a:endParaRPr>
          </a:p>
          <a:p>
            <a:r>
              <a:rPr lang="en-US" sz="2800" dirty="0">
                <a:latin typeface="Gill Sans MT" panose="020B0502020104020203" pitchFamily="34" charset="0"/>
                <a:ea typeface="Cambria" panose="02040503050406030204" pitchFamily="18" charset="0"/>
              </a:rPr>
              <a:t>How much? Does the specific image matters?</a:t>
            </a:r>
          </a:p>
          <a:p>
            <a:endParaRPr lang="en-US" sz="2800" dirty="0">
              <a:latin typeface="Gill Sans MT" panose="020B0502020104020203" pitchFamily="34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5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signe, parapluie, avant, assis&#10;&#10;Description générée automatiquement">
            <a:extLst>
              <a:ext uri="{FF2B5EF4-FFF2-40B4-BE49-F238E27FC236}">
                <a16:creationId xmlns:a16="http://schemas.microsoft.com/office/drawing/2014/main" id="{2B93A2CA-79CE-4DBA-8B85-71C7F9793DC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86709">
            <a:off x="159435" y="421174"/>
            <a:ext cx="1573467" cy="1154925"/>
          </a:xfrm>
          <a:prstGeom prst="rect">
            <a:avLst/>
          </a:prstGeom>
          <a:ln w="47625">
            <a:solidFill>
              <a:schemeClr val="tx1">
                <a:alpha val="48000"/>
              </a:schemeClr>
            </a:solidFill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962141-DCAD-4D5F-828A-4FF3FC0CB905}"/>
              </a:ext>
            </a:extLst>
          </p:cNvPr>
          <p:cNvSpPr txBox="1"/>
          <p:nvPr/>
        </p:nvSpPr>
        <p:spPr>
          <a:xfrm>
            <a:off x="946986" y="534344"/>
            <a:ext cx="2885977" cy="461665"/>
          </a:xfrm>
          <a:prstGeom prst="rect">
            <a:avLst/>
          </a:prstGeom>
          <a:solidFill>
            <a:schemeClr val="bg1"/>
          </a:solidFill>
          <a:ln w="4762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Images and </a:t>
            </a:r>
            <a:r>
              <a:rPr lang="fr-CA" sz="2400" dirty="0" err="1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</a:rPr>
              <a:t>Entropy</a:t>
            </a:r>
            <a:endParaRPr lang="fr-CA" sz="2400" dirty="0">
              <a:solidFill>
                <a:schemeClr val="bg1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F43AEDBB-4D42-4DA9-8948-6277D77A6FE3}"/>
              </a:ext>
            </a:extLst>
          </p:cNvPr>
          <p:cNvSpPr txBox="1"/>
          <p:nvPr/>
        </p:nvSpPr>
        <p:spPr>
          <a:xfrm>
            <a:off x="4638139" y="656927"/>
            <a:ext cx="2142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200" dirty="0" err="1">
                <a:latin typeface="Gill Sans MT" panose="020B0502020104020203" pitchFamily="34" charset="0"/>
              </a:rPr>
              <a:t>Remember</a:t>
            </a:r>
            <a:r>
              <a:rPr lang="fr-CA" sz="3200" dirty="0">
                <a:latin typeface="Gill Sans MT" panose="020B0502020104020203" pitchFamily="34" charset="0"/>
              </a:rPr>
              <a:t>!</a:t>
            </a:r>
          </a:p>
        </p:txBody>
      </p:sp>
      <p:pic>
        <p:nvPicPr>
          <p:cNvPr id="55" name="Image 54" descr="Une image contenant extérieur, trottoir, bâtiment, scène&#10;&#10;Description générée automatiquement">
            <a:extLst>
              <a:ext uri="{FF2B5EF4-FFF2-40B4-BE49-F238E27FC236}">
                <a16:creationId xmlns:a16="http://schemas.microsoft.com/office/drawing/2014/main" id="{DC7FB530-2B45-4EA7-B21A-2584B16F4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684" y="1679480"/>
            <a:ext cx="3641408" cy="4849823"/>
          </a:xfrm>
          <a:prstGeom prst="rect">
            <a:avLst/>
          </a:prstGeom>
        </p:spPr>
      </p:pic>
      <p:pic>
        <p:nvPicPr>
          <p:cNvPr id="59" name="Image 58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63804D80-002C-47D1-B846-635409C25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940" y="1986965"/>
            <a:ext cx="5646473" cy="4234855"/>
          </a:xfrm>
          <a:prstGeom prst="rect">
            <a:avLst/>
          </a:prstGeom>
        </p:spPr>
      </p:pic>
      <p:grpSp>
        <p:nvGrpSpPr>
          <p:cNvPr id="89" name="Groupe 88">
            <a:extLst>
              <a:ext uri="{FF2B5EF4-FFF2-40B4-BE49-F238E27FC236}">
                <a16:creationId xmlns:a16="http://schemas.microsoft.com/office/drawing/2014/main" id="{87F1B6BE-A03C-430F-A4AD-8BC4D25B96CA}"/>
              </a:ext>
            </a:extLst>
          </p:cNvPr>
          <p:cNvGrpSpPr/>
          <p:nvPr/>
        </p:nvGrpSpPr>
        <p:grpSpPr>
          <a:xfrm>
            <a:off x="7716319" y="656927"/>
            <a:ext cx="3528695" cy="584775"/>
            <a:chOff x="4700905" y="3423293"/>
            <a:chExt cx="6573520" cy="971550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A55E06BC-8ECE-4468-8365-9B0185DD33B2}"/>
                </a:ext>
              </a:extLst>
            </p:cNvPr>
            <p:cNvSpPr/>
            <p:nvPr/>
          </p:nvSpPr>
          <p:spPr>
            <a:xfrm>
              <a:off x="4700905" y="3423293"/>
              <a:ext cx="1455421" cy="97155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1" name="Est égal à 60">
              <a:extLst>
                <a:ext uri="{FF2B5EF4-FFF2-40B4-BE49-F238E27FC236}">
                  <a16:creationId xmlns:a16="http://schemas.microsoft.com/office/drawing/2014/main" id="{B34BA125-239F-4300-8621-A22CF7A51A53}"/>
                </a:ext>
              </a:extLst>
            </p:cNvPr>
            <p:cNvSpPr/>
            <p:nvPr/>
          </p:nvSpPr>
          <p:spPr>
            <a:xfrm>
              <a:off x="6494641" y="3699517"/>
              <a:ext cx="490359" cy="358539"/>
            </a:xfrm>
            <a:prstGeom prst="mathEqual">
              <a:avLst>
                <a:gd name="adj1" fmla="val 19172"/>
                <a:gd name="adj2" fmla="val 17557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F5407431-BACE-4F27-9678-65823F48A6A1}"/>
                </a:ext>
              </a:extLst>
            </p:cNvPr>
            <p:cNvSpPr/>
            <p:nvPr/>
          </p:nvSpPr>
          <p:spPr>
            <a:xfrm>
              <a:off x="7374670" y="3423293"/>
              <a:ext cx="1019175" cy="97155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C6B19A0-D0D8-4274-8849-2926EA5F64C2}"/>
                </a:ext>
              </a:extLst>
            </p:cNvPr>
            <p:cNvSpPr/>
            <p:nvPr/>
          </p:nvSpPr>
          <p:spPr>
            <a:xfrm>
              <a:off x="8593015" y="3423293"/>
              <a:ext cx="1019175" cy="971550"/>
            </a:xfrm>
            <a:prstGeom prst="rect">
              <a:avLst/>
            </a:prstGeom>
            <a:solidFill>
              <a:srgbClr val="FFCDCD"/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E12986F-58EA-44B3-A9BD-10B34A45580B}"/>
                </a:ext>
              </a:extLst>
            </p:cNvPr>
            <p:cNvSpPr/>
            <p:nvPr/>
          </p:nvSpPr>
          <p:spPr>
            <a:xfrm>
              <a:off x="9811360" y="3423293"/>
              <a:ext cx="1463065" cy="97155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0E261FE-D43C-4FFA-BB57-28B39E3827DD}"/>
                </a:ext>
              </a:extLst>
            </p:cNvPr>
            <p:cNvSpPr/>
            <p:nvPr/>
          </p:nvSpPr>
          <p:spPr>
            <a:xfrm>
              <a:off x="8604737" y="3432769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1B115EE-9FE7-482A-9B63-8DD051140ED6}"/>
                </a:ext>
              </a:extLst>
            </p:cNvPr>
            <p:cNvSpPr/>
            <p:nvPr/>
          </p:nvSpPr>
          <p:spPr>
            <a:xfrm>
              <a:off x="8773990" y="3585170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8E2723C4-6EB0-4065-8001-61D28D592E4E}"/>
                </a:ext>
              </a:extLst>
            </p:cNvPr>
            <p:cNvSpPr/>
            <p:nvPr/>
          </p:nvSpPr>
          <p:spPr>
            <a:xfrm>
              <a:off x="8926390" y="3737570"/>
              <a:ext cx="169253" cy="15240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932F0F62-E2A1-420D-8EDE-1190D187742B}"/>
                </a:ext>
              </a:extLst>
            </p:cNvPr>
            <p:cNvSpPr/>
            <p:nvPr/>
          </p:nvSpPr>
          <p:spPr>
            <a:xfrm>
              <a:off x="7685147" y="3424007"/>
              <a:ext cx="204922" cy="9650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4C74509-6069-45CB-A17C-13464F48D43D}"/>
                </a:ext>
              </a:extLst>
            </p:cNvPr>
            <p:cNvSpPr/>
            <p:nvPr/>
          </p:nvSpPr>
          <p:spPr>
            <a:xfrm rot="5400000">
              <a:off x="10466132" y="3082331"/>
              <a:ext cx="163037" cy="1453538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8FB3458-1012-49D5-AAB8-1483B3563AE8}"/>
                </a:ext>
              </a:extLst>
            </p:cNvPr>
            <p:cNvSpPr/>
            <p:nvPr/>
          </p:nvSpPr>
          <p:spPr>
            <a:xfrm>
              <a:off x="9087668" y="3889970"/>
              <a:ext cx="169253" cy="152401"/>
            </a:xfrm>
            <a:prstGeom prst="rect">
              <a:avLst/>
            </a:prstGeom>
            <a:solidFill>
              <a:srgbClr val="FF53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5420B6C8-F288-40D7-975F-7B64A6E64BD5}"/>
                </a:ext>
              </a:extLst>
            </p:cNvPr>
            <p:cNvSpPr/>
            <p:nvPr/>
          </p:nvSpPr>
          <p:spPr>
            <a:xfrm>
              <a:off x="9254638" y="4042371"/>
              <a:ext cx="169253" cy="167078"/>
            </a:xfrm>
            <a:prstGeom prst="rect">
              <a:avLst/>
            </a:prstGeom>
            <a:solidFill>
              <a:srgbClr val="FF9F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84AB1B9-562E-448B-86DD-960AB45A45A7}"/>
                </a:ext>
              </a:extLst>
            </p:cNvPr>
            <p:cNvSpPr/>
            <p:nvPr/>
          </p:nvSpPr>
          <p:spPr>
            <a:xfrm>
              <a:off x="9423892" y="4209449"/>
              <a:ext cx="176938" cy="169571"/>
            </a:xfrm>
            <a:prstGeom prst="rect">
              <a:avLst/>
            </a:prstGeom>
            <a:solidFill>
              <a:srgbClr val="FFB9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</p:spTree>
    <p:extLst>
      <p:ext uri="{BB962C8B-B14F-4D97-AF65-F5344CB8AC3E}">
        <p14:creationId xmlns:p14="http://schemas.microsoft.com/office/powerpoint/2010/main" val="4091384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1490</TotalTime>
  <Words>366</Words>
  <Application>Microsoft Office PowerPoint</Application>
  <PresentationFormat>Grand écran</PresentationFormat>
  <Paragraphs>82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Cambria</vt:lpstr>
      <vt:lpstr>Fugaz One</vt:lpstr>
      <vt:lpstr>Gill Sans MT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Samuel Desrosiers</dc:creator>
  <cp:lastModifiedBy>Samuel Desrosiers</cp:lastModifiedBy>
  <cp:revision>37</cp:revision>
  <dcterms:created xsi:type="dcterms:W3CDTF">2020-09-08T18:08:40Z</dcterms:created>
  <dcterms:modified xsi:type="dcterms:W3CDTF">2020-09-11T19:31:33Z</dcterms:modified>
</cp:coreProperties>
</file>

<file path=docProps/thumbnail.jpeg>
</file>